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embeddedFontLst>
    <p:embeddedFont>
      <p:font typeface="OPPOSans B" panose="02010600030101010101" charset="-122"/>
      <p:regular r:id="rId24"/>
    </p:embeddedFont>
    <p:embeddedFont>
      <p:font typeface="OPPOSans H" panose="02010600030101010101" charset="-122"/>
      <p:regular r:id="rId25"/>
    </p:embeddedFont>
    <p:embeddedFont>
      <p:font typeface="Source Han Sans" panose="02010600030101010101" charset="-122"/>
      <p:regular r:id="rId26"/>
    </p:embeddedFont>
    <p:embeddedFont>
      <p:font typeface="Source Han Sans CN Bold" panose="02010600030101010101" charset="-122"/>
      <p:regular r:id="rId27"/>
    </p:embeddedFont>
    <p:embeddedFont>
      <p:font typeface="华文琥珀" panose="02010800040101010101" pitchFamily="2" charset="-122"/>
      <p:regular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96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-19360"/>
            <a:ext cx="12210288" cy="6877359"/>
          </a:xfrm>
          <a:prstGeom prst="rect">
            <a:avLst/>
          </a:prstGeom>
          <a:gradFill>
            <a:gsLst>
              <a:gs pos="0">
                <a:schemeClr val="bg1">
                  <a:alpha val="31038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3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5847908" y="110191"/>
            <a:ext cx="6344092" cy="6747809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56000"/>
                </a:schemeClr>
              </a:gs>
              <a:gs pos="100000">
                <a:schemeClr val="accent1">
                  <a:lumMod val="40000"/>
                  <a:lumOff val="60000"/>
                  <a:alpha val="31673"/>
                </a:schemeClr>
              </a:gs>
            </a:gsLst>
            <a:lin ang="21594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01507" y="424598"/>
            <a:ext cx="5123872" cy="544993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99747" y="2919663"/>
            <a:ext cx="5441222" cy="16523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20000"/>
              </a:lnSpc>
            </a:pPr>
            <a:r>
              <a:rPr kumimoji="1" lang="zh-CN" altLang="en-US" sz="3900" dirty="0">
                <a:ln w="3175">
                  <a:noFill/>
                </a:ln>
                <a:solidFill>
                  <a:srgbClr val="262626">
                    <a:alpha val="100000"/>
                  </a:srgbClr>
                </a:solidFill>
                <a:latin typeface="华文琥珀" panose="02010800040101010101" pitchFamily="2" charset="-122"/>
                <a:ea typeface="华文琥珀" panose="02010800040101010101" pitchFamily="2" charset="-122"/>
                <a:cs typeface="Source Han Sans CN Bold"/>
              </a:rPr>
              <a:t>个性化推荐电商平台</a:t>
            </a:r>
            <a:endParaRPr kumimoji="1" lang="zh-CN" altLang="en-US" dirty="0"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7815389" y="1604211"/>
            <a:ext cx="3609112" cy="15560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kumimoji="1" lang="en-US" altLang="zh-CN" sz="8800" dirty="0">
                <a:ln w="3175">
                  <a:noFill/>
                </a:ln>
                <a:gradFill>
                  <a:gsLst>
                    <a:gs pos="0">
                      <a:srgbClr val="59AAF2">
                        <a:alpha val="100000"/>
                      </a:srgbClr>
                    </a:gs>
                    <a:gs pos="100000">
                      <a:srgbClr val="C8E3FB">
                        <a:alpha val="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 flipH="1">
            <a:off x="10542955" y="6051883"/>
            <a:ext cx="829728" cy="280275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ahLst/>
            <a:cxnLst/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4207633" y="4993409"/>
            <a:ext cx="1128923" cy="1200764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8111199" y="2137306"/>
            <a:ext cx="395330" cy="42048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224867" y="5848679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6118294" y="415212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gradFill>
            <a:gsLst>
              <a:gs pos="11000">
                <a:schemeClr val="accent1">
                  <a:lumMod val="40000"/>
                  <a:lumOff val="60000"/>
                  <a:alpha val="23000"/>
                </a:schemeClr>
              </a:gs>
              <a:gs pos="100000">
                <a:schemeClr val="accent1">
                  <a:alpha val="16000"/>
                </a:schemeClr>
              </a:gs>
            </a:gsLst>
            <a:lin ang="5400000" scaled="0"/>
          </a:gra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144000" y="4600811"/>
            <a:ext cx="2331148" cy="2679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 flipH="1">
            <a:off x="6340643" y="4734795"/>
            <a:ext cx="2899610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  <p:sp>
        <p:nvSpPr>
          <p:cNvPr id="16" name="标题 1"/>
          <p:cNvSpPr txBox="1"/>
          <p:nvPr/>
        </p:nvSpPr>
        <p:spPr>
          <a:xfrm>
            <a:off x="7299660" y="5229621"/>
            <a:ext cx="400453" cy="400453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390590" y="5314067"/>
            <a:ext cx="213768" cy="231561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654906" y="5229621"/>
            <a:ext cx="400453" cy="400453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744170" y="5322679"/>
            <a:ext cx="227407" cy="214336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576263" y="5173579"/>
            <a:ext cx="938617" cy="512536"/>
          </a:xfrm>
          <a:prstGeom prst="rect">
            <a:avLst/>
          </a:prstGeom>
          <a:noFill/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r>
              <a:rPr lang="zh-CN" altLang="zh-CN"/>
              <a:t>李健彰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>
            <a:off x="10729387" y="5173579"/>
            <a:ext cx="813282" cy="512536"/>
          </a:xfrm>
          <a:prstGeom prst="rect">
            <a:avLst/>
          </a:prstGeom>
          <a:noFill/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2025.6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795850" y="5173579"/>
            <a:ext cx="1098439" cy="512536"/>
          </a:xfrm>
          <a:prstGeom prst="rect">
            <a:avLst/>
          </a:prstGeom>
          <a:noFill/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0131916" y="5173579"/>
            <a:ext cx="987578" cy="512536"/>
          </a:xfrm>
          <a:prstGeom prst="rect">
            <a:avLst/>
          </a:prstGeom>
          <a:noFill/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380794" y="1315258"/>
            <a:ext cx="4003759" cy="4003759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487493" y="2981084"/>
            <a:ext cx="863886" cy="863886"/>
          </a:xfrm>
          <a:prstGeom prst="ellipse">
            <a:avLst/>
          </a:prstGeom>
          <a:gradFill>
            <a:gsLst>
              <a:gs pos="28000">
                <a:schemeClr val="accent2"/>
              </a:gs>
              <a:gs pos="76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>
            <a:outerShdw blurRad="50800" dist="38100" dir="2700000" algn="tl" rotWithShape="0">
              <a:schemeClr val="accent3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36239" y="2933128"/>
            <a:ext cx="966394" cy="966394"/>
          </a:xfrm>
          <a:prstGeom prst="ellipse">
            <a:avLst/>
          </a:prstGeom>
          <a:noFill/>
          <a:ln w="12700" cap="flat"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49000">
                  <a:schemeClr val="accent2">
                    <a:lumMod val="20000"/>
                    <a:lumOff val="80000"/>
                  </a:schemeClr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896575" y="2431496"/>
            <a:ext cx="45720" cy="4572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76200" algn="ctr" rotWithShape="0">
              <a:schemeClr val="accent1">
                <a:lumMod val="20000"/>
                <a:lumOff val="8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896575" y="4370315"/>
            <a:ext cx="45720" cy="45720"/>
          </a:xfrm>
          <a:prstGeom prst="ellipse">
            <a:avLst/>
          </a:prstGeom>
          <a:solidFill>
            <a:schemeClr val="accent1"/>
          </a:solidFill>
          <a:ln w="12700" cap="flat">
            <a:noFill/>
            <a:miter/>
          </a:ln>
          <a:effectLst>
            <a:outerShdw blurRad="76200" algn="ctr" rotWithShape="0">
              <a:schemeClr val="accent2"/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>
            <a:off x="1890217" y="2496146"/>
            <a:ext cx="1855238" cy="1855238"/>
          </a:xfrm>
          <a:prstGeom prst="ellipse">
            <a:avLst/>
          </a:prstGeom>
          <a:noFill/>
          <a:ln w="12700" cap="flat"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49000">
                  <a:schemeClr val="accent2">
                    <a:lumMod val="20000"/>
                    <a:lumOff val="80000"/>
                  </a:schemeClr>
                </a:gs>
                <a:gs pos="100000">
                  <a:schemeClr val="accent1">
                    <a:lumMod val="20000"/>
                    <a:lumOff val="80000"/>
                  </a:schemeClr>
                </a:gs>
              </a:gsLst>
              <a:lin ang="5400000" scaled="0"/>
            </a:gradFill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43804" y="1384182"/>
            <a:ext cx="587948" cy="587946"/>
          </a:xfrm>
          <a:prstGeom prst="ellipse">
            <a:avLst/>
          </a:prstGeom>
          <a:gradFill>
            <a:gsLst>
              <a:gs pos="28000">
                <a:schemeClr val="accent2">
                  <a:lumMod val="40000"/>
                  <a:lumOff val="60000"/>
                </a:schemeClr>
              </a:gs>
              <a:gs pos="76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17372" y="1485195"/>
            <a:ext cx="440810" cy="385922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43804" y="3129794"/>
            <a:ext cx="587948" cy="587946"/>
          </a:xfrm>
          <a:prstGeom prst="ellipse">
            <a:avLst/>
          </a:prstGeom>
          <a:gradFill>
            <a:gsLst>
              <a:gs pos="28000">
                <a:schemeClr val="accent1">
                  <a:lumMod val="40000"/>
                  <a:lumOff val="60000"/>
                </a:schemeClr>
              </a:gs>
              <a:gs pos="76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565641" y="3251631"/>
            <a:ext cx="344274" cy="344272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43804" y="4875404"/>
            <a:ext cx="587948" cy="587946"/>
          </a:xfrm>
          <a:prstGeom prst="ellipse">
            <a:avLst/>
          </a:prstGeom>
          <a:gradFill>
            <a:gsLst>
              <a:gs pos="28000">
                <a:schemeClr val="accent2">
                  <a:lumMod val="40000"/>
                  <a:lumOff val="60000"/>
                </a:schemeClr>
              </a:gs>
              <a:gs pos="76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3745455" y="3423765"/>
            <a:ext cx="596749" cy="2"/>
          </a:xfrm>
          <a:prstGeom prst="straightConnector1">
            <a:avLst/>
          </a:prstGeom>
          <a:noFill/>
          <a:ln w="38100" cap="sq">
            <a:solidFill>
              <a:schemeClr val="accent1"/>
            </a:solidFill>
            <a:prstDash val="sysDot"/>
            <a:miter/>
            <a:tailEnd type="triangle"/>
          </a:ln>
        </p:spPr>
      </p:cxnSp>
      <p:cxnSp>
        <p:nvCxnSpPr>
          <p:cNvPr id="15" name="标题 1"/>
          <p:cNvCxnSpPr/>
          <p:nvPr/>
        </p:nvCxnSpPr>
        <p:spPr>
          <a:xfrm flipV="1">
            <a:off x="3473762" y="1678155"/>
            <a:ext cx="868442" cy="1089684"/>
          </a:xfrm>
          <a:prstGeom prst="straightConnector1">
            <a:avLst/>
          </a:prstGeom>
          <a:noFill/>
          <a:ln w="38100" cap="sq">
            <a:solidFill>
              <a:schemeClr val="accent2"/>
            </a:solidFill>
            <a:prstDash val="sysDot"/>
            <a:miter/>
            <a:tailEnd type="triangle"/>
          </a:ln>
        </p:spPr>
      </p:cxnSp>
      <p:cxnSp>
        <p:nvCxnSpPr>
          <p:cNvPr id="16" name="标题 1"/>
          <p:cNvCxnSpPr/>
          <p:nvPr/>
        </p:nvCxnSpPr>
        <p:spPr>
          <a:xfrm>
            <a:off x="3473762" y="4079691"/>
            <a:ext cx="868442" cy="1089686"/>
          </a:xfrm>
          <a:prstGeom prst="straightConnector1">
            <a:avLst/>
          </a:prstGeom>
          <a:noFill/>
          <a:ln w="38100" cap="sq">
            <a:solidFill>
              <a:schemeClr val="accent2"/>
            </a:solidFill>
            <a:prstDash val="sysDot"/>
            <a:miter/>
            <a:tailEnd type="triangle"/>
          </a:ln>
        </p:spPr>
      </p:cxnSp>
      <p:sp>
        <p:nvSpPr>
          <p:cNvPr id="17" name="标题 1"/>
          <p:cNvSpPr txBox="1"/>
          <p:nvPr/>
        </p:nvSpPr>
        <p:spPr>
          <a:xfrm flipH="1" flipV="1">
            <a:off x="4565641" y="5002793"/>
            <a:ext cx="344274" cy="333168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867740" y="5455004"/>
            <a:ext cx="1990331" cy="1990331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>
                  <a:lumMod val="20000"/>
                  <a:lumOff val="8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27445" y="1278968"/>
            <a:ext cx="3224967" cy="79837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94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556670" y="1368383"/>
            <a:ext cx="2766517" cy="619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用户管理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327445" y="3013233"/>
            <a:ext cx="3224967" cy="79837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3">
                  <a:lumMod val="20000"/>
                  <a:lumOff val="80000"/>
                </a:schemeClr>
              </a:gs>
              <a:gs pos="94000">
                <a:schemeClr val="accent1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556670" y="3102648"/>
            <a:ext cx="2766517" cy="619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商家管理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327445" y="4747498"/>
            <a:ext cx="3224967" cy="79837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94000">
                <a:schemeClr val="accent2"/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556670" y="4836913"/>
            <a:ext cx="2766517" cy="619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内容管理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342371" y="2134756"/>
            <a:ext cx="5462478" cy="8210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查看用户注册信息，封禁、解封、删除用户，管理用户角色权限。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5342371" y="3869021"/>
            <a:ext cx="5462478" cy="8210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审核商家入驻申请，查看商家店铺信息，管理商家会员等级权益。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342371" y="5603285"/>
            <a:ext cx="5462478" cy="8210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管理平台新闻资讯、文章、广告，审核用户发布内容，保障平台生态。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管理员功能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-19360"/>
            <a:ext cx="12210288" cy="6877359"/>
          </a:xfrm>
          <a:prstGeom prst="rect">
            <a:avLst/>
          </a:prstGeom>
          <a:gradFill>
            <a:gsLst>
              <a:gs pos="0">
                <a:schemeClr val="bg1">
                  <a:alpha val="31038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3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5866194" y="126937"/>
            <a:ext cx="6344092" cy="6747809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56000"/>
                </a:schemeClr>
              </a:gs>
              <a:gs pos="100000">
                <a:schemeClr val="accent1">
                  <a:lumMod val="40000"/>
                  <a:lumOff val="60000"/>
                  <a:alpha val="31673"/>
                </a:schemeClr>
              </a:gs>
            </a:gsLst>
            <a:lin ang="21594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144000" y="5483127"/>
            <a:ext cx="2331148" cy="2679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01507" y="424598"/>
            <a:ext cx="5123872" cy="544993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4207633" y="4993409"/>
            <a:ext cx="1128923" cy="1200764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368178" y="1690622"/>
            <a:ext cx="395330" cy="42048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224867" y="5848679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6118294" y="415212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gradFill>
            <a:gsLst>
              <a:gs pos="11000">
                <a:schemeClr val="accent1">
                  <a:lumMod val="40000"/>
                  <a:lumOff val="60000"/>
                  <a:alpha val="23000"/>
                </a:schemeClr>
              </a:gs>
              <a:gs pos="100000">
                <a:schemeClr val="accent1">
                  <a:alpha val="16000"/>
                </a:schemeClr>
              </a:gs>
            </a:gsLst>
            <a:lin ang="5400000" scaled="0"/>
          </a:gra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92557" y="3433011"/>
            <a:ext cx="5322264" cy="19571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技术实现与优化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46439" y="2243781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679276" y="941057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 flipH="1">
            <a:off x="6340643" y="5617111"/>
            <a:ext cx="2899610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425651" y="1495791"/>
            <a:ext cx="7353672" cy="82296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6200000">
            <a:off x="4558810" y="2361529"/>
            <a:ext cx="3074378" cy="3480166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38079" y="4024424"/>
            <a:ext cx="2979341" cy="15583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静态资源压缩合并，图片格式优化，减少加载时间，提升用户体验。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900157" y="2947712"/>
            <a:ext cx="391685" cy="447317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90553" y="4024424"/>
            <a:ext cx="3018508" cy="15195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Vue.js 3 + Element Plus，组件化开发，响应式布局，适配多端。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308873" y="4024424"/>
            <a:ext cx="3004741" cy="15534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使用浏览器兼容性前缀，确保在不同浏览器及版本中正常运行。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117802" y="2947712"/>
            <a:ext cx="430180" cy="447317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568535" y="2986373"/>
            <a:ext cx="447317" cy="369994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38090" tIns="38090" rIns="38090" bIns="3809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90553" y="3491024"/>
            <a:ext cx="3018508" cy="4654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技术栈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611653" y="3491024"/>
            <a:ext cx="3018508" cy="4654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性能优化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81953" y="3491024"/>
            <a:ext cx="3018508" cy="4654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兼容性处理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前端实现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2280000" y="2175831"/>
            <a:ext cx="7632000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4" name="标题 1"/>
          <p:cNvSpPr txBox="1"/>
          <p:nvPr/>
        </p:nvSpPr>
        <p:spPr>
          <a:xfrm>
            <a:off x="2216073" y="2120797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35650" y="2120797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855226" y="2120797"/>
            <a:ext cx="108000" cy="108000"/>
          </a:xfrm>
          <a:prstGeom prst="ellipse">
            <a:avLst/>
          </a:pr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2438687"/>
            <a:ext cx="3219346" cy="6504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核心业务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3106576"/>
            <a:ext cx="3219346" cy="2037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用户认证、个性化推荐、订单管理等核心业务逻辑清晰，性能高效。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79977" y="2438687"/>
            <a:ext cx="3219346" cy="6504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中间件集成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79977" y="3106576"/>
            <a:ext cx="3219346" cy="2037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集成 MyBatis- Plus、Redis、RabbitMQ 等中间件，提升系统性能与扩展性。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299554" y="2438687"/>
            <a:ext cx="3219346" cy="6504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安全设计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299554" y="3106576"/>
            <a:ext cx="3219346" cy="20370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 JWT 认证、数据加密、SQL 注入防护等措施，保障系统安全。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后端实现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55675" y="3889571"/>
            <a:ext cx="3009450" cy="15675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 MySQL 存储核心业务数据，Redis 缓存热点数据，数据存储合理高效。</a:t>
            </a:r>
            <a:endParaRPr kumimoji="1"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763423" y="1807286"/>
            <a:ext cx="1393955" cy="1498868"/>
            <a:chOff x="1763423" y="1807286"/>
            <a:chExt cx="1393955" cy="1498868"/>
          </a:xfrm>
        </p:grpSpPr>
        <p:sp>
          <p:nvSpPr>
            <p:cNvPr id="5" name="标题 1"/>
            <p:cNvSpPr txBox="1"/>
            <p:nvPr/>
          </p:nvSpPr>
          <p:spPr>
            <a:xfrm rot="5400000">
              <a:off x="1796780" y="1773929"/>
              <a:ext cx="1327241" cy="1393955"/>
            </a:xfrm>
            <a:prstGeom prst="hexagon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 rot="5400000">
              <a:off x="1784421" y="2032411"/>
              <a:ext cx="1351960" cy="1195528"/>
            </a:xfrm>
            <a:prstGeom prst="hexag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2239367" y="2429782"/>
              <a:ext cx="442066" cy="400784"/>
            </a:xfrm>
            <a:custGeom>
              <a:avLst/>
              <a:gdLst>
                <a:gd name="connsiteX0" fmla="*/ 351048 w 1543905"/>
                <a:gd name="connsiteY0" fmla="*/ 523317 h 1399728"/>
                <a:gd name="connsiteX1" fmla="*/ 351048 w 1543905"/>
                <a:gd name="connsiteY1" fmla="*/ 523317 h 1399728"/>
                <a:gd name="connsiteX2" fmla="*/ 351420 w 1543905"/>
                <a:gd name="connsiteY2" fmla="*/ 523503 h 1399728"/>
                <a:gd name="connsiteX3" fmla="*/ 351420 w 1543905"/>
                <a:gd name="connsiteY3" fmla="*/ 1020031 h 1399728"/>
                <a:gd name="connsiteX4" fmla="*/ 351048 w 1543905"/>
                <a:gd name="connsiteY4" fmla="*/ 1020403 h 1399728"/>
                <a:gd name="connsiteX5" fmla="*/ 163525 w 1543905"/>
                <a:gd name="connsiteY5" fmla="*/ 1020403 h 1399728"/>
                <a:gd name="connsiteX6" fmla="*/ 163153 w 1543905"/>
                <a:gd name="connsiteY6" fmla="*/ 1020031 h 1399728"/>
                <a:gd name="connsiteX7" fmla="*/ 163153 w 1543905"/>
                <a:gd name="connsiteY7" fmla="*/ 523503 h 1399728"/>
                <a:gd name="connsiteX8" fmla="*/ 163153 w 1543905"/>
                <a:gd name="connsiteY8" fmla="*/ 523317 h 1399728"/>
                <a:gd name="connsiteX9" fmla="*/ 163339 w 1543905"/>
                <a:gd name="connsiteY9" fmla="*/ 523131 h 1399728"/>
                <a:gd name="connsiteX10" fmla="*/ 351048 w 1543905"/>
                <a:gd name="connsiteY10" fmla="*/ 523131 h 1399728"/>
                <a:gd name="connsiteX11" fmla="*/ 351048 w 1543905"/>
                <a:gd name="connsiteY11" fmla="*/ 411696 h 1399728"/>
                <a:gd name="connsiteX12" fmla="*/ 163339 w 1543905"/>
                <a:gd name="connsiteY12" fmla="*/ 411696 h 1399728"/>
                <a:gd name="connsiteX13" fmla="*/ 51346 w 1543905"/>
                <a:gd name="connsiteY13" fmla="*/ 523689 h 1399728"/>
                <a:gd name="connsiteX14" fmla="*/ 51346 w 1543905"/>
                <a:gd name="connsiteY14" fmla="*/ 1020217 h 1399728"/>
                <a:gd name="connsiteX15" fmla="*/ 163339 w 1543905"/>
                <a:gd name="connsiteY15" fmla="*/ 1132210 h 1399728"/>
                <a:gd name="connsiteX16" fmla="*/ 351048 w 1543905"/>
                <a:gd name="connsiteY16" fmla="*/ 1132210 h 1399728"/>
                <a:gd name="connsiteX17" fmla="*/ 463042 w 1543905"/>
                <a:gd name="connsiteY17" fmla="*/ 1020217 h 1399728"/>
                <a:gd name="connsiteX18" fmla="*/ 463042 w 1543905"/>
                <a:gd name="connsiteY18" fmla="*/ 523503 h 1399728"/>
                <a:gd name="connsiteX19" fmla="*/ 351048 w 1543905"/>
                <a:gd name="connsiteY19" fmla="*/ 411696 h 1399728"/>
                <a:gd name="connsiteX20" fmla="*/ 865808 w 1543905"/>
                <a:gd name="connsiteY20" fmla="*/ 111621 h 1399728"/>
                <a:gd name="connsiteX21" fmla="*/ 866180 w 1543905"/>
                <a:gd name="connsiteY21" fmla="*/ 111807 h 1399728"/>
                <a:gd name="connsiteX22" fmla="*/ 866180 w 1543905"/>
                <a:gd name="connsiteY22" fmla="*/ 1020031 h 1399728"/>
                <a:gd name="connsiteX23" fmla="*/ 865808 w 1543905"/>
                <a:gd name="connsiteY23" fmla="*/ 1020403 h 1399728"/>
                <a:gd name="connsiteX24" fmla="*/ 678284 w 1543905"/>
                <a:gd name="connsiteY24" fmla="*/ 1020403 h 1399728"/>
                <a:gd name="connsiteX25" fmla="*/ 677912 w 1543905"/>
                <a:gd name="connsiteY25" fmla="*/ 1020031 h 1399728"/>
                <a:gd name="connsiteX26" fmla="*/ 677912 w 1543905"/>
                <a:gd name="connsiteY26" fmla="*/ 111993 h 1399728"/>
                <a:gd name="connsiteX27" fmla="*/ 677912 w 1543905"/>
                <a:gd name="connsiteY27" fmla="*/ 111807 h 1399728"/>
                <a:gd name="connsiteX28" fmla="*/ 678098 w 1543905"/>
                <a:gd name="connsiteY28" fmla="*/ 111621 h 1399728"/>
                <a:gd name="connsiteX29" fmla="*/ 865808 w 1543905"/>
                <a:gd name="connsiteY29" fmla="*/ 111621 h 1399728"/>
                <a:gd name="connsiteX30" fmla="*/ 865808 w 1543905"/>
                <a:gd name="connsiteY30" fmla="*/ 0 h 1399728"/>
                <a:gd name="connsiteX31" fmla="*/ 677912 w 1543905"/>
                <a:gd name="connsiteY31" fmla="*/ 0 h 1399728"/>
                <a:gd name="connsiteX32" fmla="*/ 565919 w 1543905"/>
                <a:gd name="connsiteY32" fmla="*/ 111993 h 1399728"/>
                <a:gd name="connsiteX33" fmla="*/ 565919 w 1543905"/>
                <a:gd name="connsiteY33" fmla="*/ 1020217 h 1399728"/>
                <a:gd name="connsiteX34" fmla="*/ 677912 w 1543905"/>
                <a:gd name="connsiteY34" fmla="*/ 1132210 h 1399728"/>
                <a:gd name="connsiteX35" fmla="*/ 865622 w 1543905"/>
                <a:gd name="connsiteY35" fmla="*/ 1132210 h 1399728"/>
                <a:gd name="connsiteX36" fmla="*/ 977615 w 1543905"/>
                <a:gd name="connsiteY36" fmla="*/ 1020217 h 1399728"/>
                <a:gd name="connsiteX37" fmla="*/ 977615 w 1543905"/>
                <a:gd name="connsiteY37" fmla="*/ 111993 h 1399728"/>
                <a:gd name="connsiteX38" fmla="*/ 865808 w 1543905"/>
                <a:gd name="connsiteY38" fmla="*/ 0 h 1399728"/>
                <a:gd name="connsiteX39" fmla="*/ 1380381 w 1543905"/>
                <a:gd name="connsiteY39" fmla="*/ 729072 h 1399728"/>
                <a:gd name="connsiteX40" fmla="*/ 1380753 w 1543905"/>
                <a:gd name="connsiteY40" fmla="*/ 729258 h 1399728"/>
                <a:gd name="connsiteX41" fmla="*/ 1380753 w 1543905"/>
                <a:gd name="connsiteY41" fmla="*/ 1020031 h 1399728"/>
                <a:gd name="connsiteX42" fmla="*/ 1380381 w 1543905"/>
                <a:gd name="connsiteY42" fmla="*/ 1020403 h 1399728"/>
                <a:gd name="connsiteX43" fmla="*/ 1192858 w 1543905"/>
                <a:gd name="connsiteY43" fmla="*/ 1020403 h 1399728"/>
                <a:gd name="connsiteX44" fmla="*/ 1192485 w 1543905"/>
                <a:gd name="connsiteY44" fmla="*/ 1020031 h 1399728"/>
                <a:gd name="connsiteX45" fmla="*/ 1192485 w 1543905"/>
                <a:gd name="connsiteY45" fmla="*/ 729444 h 1399728"/>
                <a:gd name="connsiteX46" fmla="*/ 1192485 w 1543905"/>
                <a:gd name="connsiteY46" fmla="*/ 729258 h 1399728"/>
                <a:gd name="connsiteX47" fmla="*/ 1192671 w 1543905"/>
                <a:gd name="connsiteY47" fmla="*/ 729072 h 1399728"/>
                <a:gd name="connsiteX48" fmla="*/ 1380381 w 1543905"/>
                <a:gd name="connsiteY48" fmla="*/ 729072 h 1399728"/>
                <a:gd name="connsiteX49" fmla="*/ 1380381 w 1543905"/>
                <a:gd name="connsiteY49" fmla="*/ 617451 h 1399728"/>
                <a:gd name="connsiteX50" fmla="*/ 1192671 w 1543905"/>
                <a:gd name="connsiteY50" fmla="*/ 617451 h 1399728"/>
                <a:gd name="connsiteX51" fmla="*/ 1080678 w 1543905"/>
                <a:gd name="connsiteY51" fmla="*/ 729444 h 1399728"/>
                <a:gd name="connsiteX52" fmla="*/ 1080678 w 1543905"/>
                <a:gd name="connsiteY52" fmla="*/ 1020031 h 1399728"/>
                <a:gd name="connsiteX53" fmla="*/ 1192671 w 1543905"/>
                <a:gd name="connsiteY53" fmla="*/ 1132024 h 1399728"/>
                <a:gd name="connsiteX54" fmla="*/ 1380381 w 1543905"/>
                <a:gd name="connsiteY54" fmla="*/ 1132024 h 1399728"/>
                <a:gd name="connsiteX55" fmla="*/ 1492374 w 1543905"/>
                <a:gd name="connsiteY55" fmla="*/ 1020031 h 1399728"/>
                <a:gd name="connsiteX56" fmla="*/ 1492374 w 1543905"/>
                <a:gd name="connsiteY56" fmla="*/ 729444 h 1399728"/>
                <a:gd name="connsiteX57" fmla="*/ 1380381 w 1543905"/>
                <a:gd name="connsiteY57" fmla="*/ 617451 h 1399728"/>
                <a:gd name="connsiteX58" fmla="*/ 1481956 w 1543905"/>
                <a:gd name="connsiteY58" fmla="*/ 1276201 h 1399728"/>
                <a:gd name="connsiteX59" fmla="*/ 61764 w 1543905"/>
                <a:gd name="connsiteY59" fmla="*/ 1276201 h 1399728"/>
                <a:gd name="connsiteX60" fmla="*/ 0 w 1543905"/>
                <a:gd name="connsiteY60" fmla="*/ 1337965 h 1399728"/>
                <a:gd name="connsiteX61" fmla="*/ 61764 w 1543905"/>
                <a:gd name="connsiteY61" fmla="*/ 1399729 h 1399728"/>
                <a:gd name="connsiteX62" fmla="*/ 1482142 w 1543905"/>
                <a:gd name="connsiteY62" fmla="*/ 1399729 h 1399728"/>
                <a:gd name="connsiteX63" fmla="*/ 1543906 w 1543905"/>
                <a:gd name="connsiteY63" fmla="*/ 1337965 h 1399728"/>
                <a:gd name="connsiteX64" fmla="*/ 1481956 w 1543905"/>
                <a:gd name="connsiteY64" fmla="*/ 1276201 h 1399728"/>
              </a:gdLst>
              <a:ahLst/>
              <a:cxnLst/>
              <a:rect l="l" t="t" r="r" b="b"/>
              <a:pathLst>
                <a:path w="1543905" h="1399728">
                  <a:moveTo>
                    <a:pt x="351048" y="523317"/>
                  </a:moveTo>
                  <a:cubicBezTo>
                    <a:pt x="351234" y="523317"/>
                    <a:pt x="351234" y="523317"/>
                    <a:pt x="351048" y="523317"/>
                  </a:cubicBezTo>
                  <a:cubicBezTo>
                    <a:pt x="351234" y="523317"/>
                    <a:pt x="351420" y="523503"/>
                    <a:pt x="351420" y="523503"/>
                  </a:cubicBezTo>
                  <a:lnTo>
                    <a:pt x="351420" y="1020031"/>
                  </a:lnTo>
                  <a:lnTo>
                    <a:pt x="351048" y="1020403"/>
                  </a:lnTo>
                  <a:lnTo>
                    <a:pt x="163525" y="1020403"/>
                  </a:lnTo>
                  <a:lnTo>
                    <a:pt x="163153" y="1020031"/>
                  </a:lnTo>
                  <a:lnTo>
                    <a:pt x="163153" y="523503"/>
                  </a:lnTo>
                  <a:lnTo>
                    <a:pt x="163153" y="523317"/>
                  </a:lnTo>
                  <a:lnTo>
                    <a:pt x="163339" y="523131"/>
                  </a:lnTo>
                  <a:lnTo>
                    <a:pt x="351048" y="523131"/>
                  </a:lnTo>
                  <a:moveTo>
                    <a:pt x="351048" y="411696"/>
                  </a:moveTo>
                  <a:lnTo>
                    <a:pt x="163339" y="411696"/>
                  </a:lnTo>
                  <a:cubicBezTo>
                    <a:pt x="101575" y="411696"/>
                    <a:pt x="51346" y="461739"/>
                    <a:pt x="51346" y="523689"/>
                  </a:cubicBezTo>
                  <a:lnTo>
                    <a:pt x="51346" y="1020217"/>
                  </a:lnTo>
                  <a:cubicBezTo>
                    <a:pt x="51346" y="1081795"/>
                    <a:pt x="101761" y="1132210"/>
                    <a:pt x="163339" y="1132210"/>
                  </a:cubicBezTo>
                  <a:lnTo>
                    <a:pt x="351048" y="1132210"/>
                  </a:lnTo>
                  <a:cubicBezTo>
                    <a:pt x="412626" y="1132210"/>
                    <a:pt x="463042" y="1081795"/>
                    <a:pt x="463042" y="1020217"/>
                  </a:cubicBezTo>
                  <a:lnTo>
                    <a:pt x="463042" y="523503"/>
                  </a:lnTo>
                  <a:cubicBezTo>
                    <a:pt x="463042" y="461739"/>
                    <a:pt x="412998" y="411696"/>
                    <a:pt x="351048" y="411696"/>
                  </a:cubicBezTo>
                  <a:close/>
                  <a:moveTo>
                    <a:pt x="865808" y="111621"/>
                  </a:moveTo>
                  <a:cubicBezTo>
                    <a:pt x="865994" y="111621"/>
                    <a:pt x="866180" y="111807"/>
                    <a:pt x="866180" y="111807"/>
                  </a:cubicBezTo>
                  <a:lnTo>
                    <a:pt x="866180" y="1020031"/>
                  </a:lnTo>
                  <a:lnTo>
                    <a:pt x="865808" y="1020403"/>
                  </a:lnTo>
                  <a:lnTo>
                    <a:pt x="678284" y="1020403"/>
                  </a:lnTo>
                  <a:lnTo>
                    <a:pt x="677912" y="1020031"/>
                  </a:lnTo>
                  <a:lnTo>
                    <a:pt x="677912" y="111993"/>
                  </a:lnTo>
                  <a:lnTo>
                    <a:pt x="677912" y="111807"/>
                  </a:lnTo>
                  <a:lnTo>
                    <a:pt x="678098" y="111621"/>
                  </a:lnTo>
                  <a:lnTo>
                    <a:pt x="865808" y="111621"/>
                  </a:lnTo>
                  <a:moveTo>
                    <a:pt x="865808" y="0"/>
                  </a:moveTo>
                  <a:lnTo>
                    <a:pt x="677912" y="0"/>
                  </a:lnTo>
                  <a:cubicBezTo>
                    <a:pt x="616148" y="0"/>
                    <a:pt x="565919" y="50043"/>
                    <a:pt x="565919" y="111993"/>
                  </a:cubicBezTo>
                  <a:lnTo>
                    <a:pt x="565919" y="1020217"/>
                  </a:lnTo>
                  <a:cubicBezTo>
                    <a:pt x="565919" y="1081795"/>
                    <a:pt x="616335" y="1132210"/>
                    <a:pt x="677912" y="1132210"/>
                  </a:cubicBezTo>
                  <a:lnTo>
                    <a:pt x="865622" y="1132210"/>
                  </a:lnTo>
                  <a:cubicBezTo>
                    <a:pt x="927199" y="1132210"/>
                    <a:pt x="977615" y="1081795"/>
                    <a:pt x="977615" y="1020217"/>
                  </a:cubicBezTo>
                  <a:lnTo>
                    <a:pt x="977615" y="111993"/>
                  </a:lnTo>
                  <a:cubicBezTo>
                    <a:pt x="977615" y="50043"/>
                    <a:pt x="927571" y="0"/>
                    <a:pt x="865808" y="0"/>
                  </a:cubicBezTo>
                  <a:close/>
                  <a:moveTo>
                    <a:pt x="1380381" y="729072"/>
                  </a:moveTo>
                  <a:cubicBezTo>
                    <a:pt x="1380567" y="729072"/>
                    <a:pt x="1380753" y="729258"/>
                    <a:pt x="1380753" y="729258"/>
                  </a:cubicBezTo>
                  <a:lnTo>
                    <a:pt x="1380753" y="1020031"/>
                  </a:lnTo>
                  <a:lnTo>
                    <a:pt x="1380381" y="1020403"/>
                  </a:lnTo>
                  <a:lnTo>
                    <a:pt x="1192858" y="1020403"/>
                  </a:lnTo>
                  <a:lnTo>
                    <a:pt x="1192485" y="1020031"/>
                  </a:lnTo>
                  <a:lnTo>
                    <a:pt x="1192485" y="729444"/>
                  </a:lnTo>
                  <a:lnTo>
                    <a:pt x="1192485" y="729258"/>
                  </a:lnTo>
                  <a:lnTo>
                    <a:pt x="1192671" y="729072"/>
                  </a:lnTo>
                  <a:lnTo>
                    <a:pt x="1380381" y="729072"/>
                  </a:lnTo>
                  <a:moveTo>
                    <a:pt x="1380381" y="617451"/>
                  </a:moveTo>
                  <a:lnTo>
                    <a:pt x="1192671" y="617451"/>
                  </a:lnTo>
                  <a:cubicBezTo>
                    <a:pt x="1130908" y="617451"/>
                    <a:pt x="1080678" y="667494"/>
                    <a:pt x="1080678" y="729444"/>
                  </a:cubicBezTo>
                  <a:lnTo>
                    <a:pt x="1080678" y="1020031"/>
                  </a:lnTo>
                  <a:cubicBezTo>
                    <a:pt x="1080678" y="1081608"/>
                    <a:pt x="1131094" y="1132024"/>
                    <a:pt x="1192671" y="1132024"/>
                  </a:cubicBezTo>
                  <a:lnTo>
                    <a:pt x="1380381" y="1132024"/>
                  </a:lnTo>
                  <a:cubicBezTo>
                    <a:pt x="1441959" y="1132024"/>
                    <a:pt x="1492374" y="1081608"/>
                    <a:pt x="1492374" y="1020031"/>
                  </a:cubicBezTo>
                  <a:lnTo>
                    <a:pt x="1492374" y="729444"/>
                  </a:lnTo>
                  <a:cubicBezTo>
                    <a:pt x="1492374" y="667680"/>
                    <a:pt x="1442145" y="617451"/>
                    <a:pt x="1380381" y="617451"/>
                  </a:cubicBezTo>
                  <a:close/>
                  <a:moveTo>
                    <a:pt x="1481956" y="1276201"/>
                  </a:moveTo>
                  <a:lnTo>
                    <a:pt x="61764" y="1276201"/>
                  </a:lnTo>
                  <a:cubicBezTo>
                    <a:pt x="27719" y="1276201"/>
                    <a:pt x="0" y="1303920"/>
                    <a:pt x="0" y="1337965"/>
                  </a:cubicBezTo>
                  <a:cubicBezTo>
                    <a:pt x="0" y="1372009"/>
                    <a:pt x="27719" y="1399729"/>
                    <a:pt x="61764" y="1399729"/>
                  </a:cubicBezTo>
                  <a:lnTo>
                    <a:pt x="1482142" y="1399729"/>
                  </a:lnTo>
                  <a:cubicBezTo>
                    <a:pt x="1516187" y="1399729"/>
                    <a:pt x="1543906" y="1372009"/>
                    <a:pt x="1543906" y="1337965"/>
                  </a:cubicBezTo>
                  <a:cubicBezTo>
                    <a:pt x="1543720" y="1303734"/>
                    <a:pt x="1516187" y="1276201"/>
                    <a:pt x="1481956" y="127620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>
            <a:off x="955675" y="3393666"/>
            <a:ext cx="3009450" cy="4646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数据模型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84925" y="3889571"/>
            <a:ext cx="3009450" cy="15675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创建合理索引，提高查询效率，优化数据库性能。</a:t>
            </a: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5392673" y="1807286"/>
            <a:ext cx="1393955" cy="1498868"/>
            <a:chOff x="5392673" y="1807286"/>
            <a:chExt cx="1393955" cy="1498868"/>
          </a:xfrm>
        </p:grpSpPr>
        <p:sp>
          <p:nvSpPr>
            <p:cNvPr id="11" name="标题 1"/>
            <p:cNvSpPr txBox="1"/>
            <p:nvPr/>
          </p:nvSpPr>
          <p:spPr>
            <a:xfrm rot="5400000">
              <a:off x="5426030" y="1773929"/>
              <a:ext cx="1327241" cy="1393955"/>
            </a:xfrm>
            <a:prstGeom prst="hexagon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5400000">
              <a:off x="5413671" y="2032411"/>
              <a:ext cx="1351960" cy="1195528"/>
            </a:xfrm>
            <a:prstGeom prst="hexag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5868617" y="2409142"/>
              <a:ext cx="442066" cy="442066"/>
            </a:xfrm>
            <a:custGeom>
              <a:avLst/>
              <a:gdLst>
                <a:gd name="connsiteX0" fmla="*/ 457070 w 720001"/>
                <a:gd name="connsiteY0" fmla="*/ 57166 h 720001"/>
                <a:gd name="connsiteX1" fmla="*/ 457070 w 720001"/>
                <a:gd name="connsiteY1" fmla="*/ 263017 h 720001"/>
                <a:gd name="connsiteX2" fmla="*/ 662921 w 720001"/>
                <a:gd name="connsiteY2" fmla="*/ 263017 h 720001"/>
                <a:gd name="connsiteX3" fmla="*/ 647393 w 720001"/>
                <a:gd name="connsiteY3" fmla="*/ 212704 h 720001"/>
                <a:gd name="connsiteX4" fmla="*/ 591008 w 720001"/>
                <a:gd name="connsiteY4" fmla="*/ 129079 h 720001"/>
                <a:gd name="connsiteX5" fmla="*/ 507383 w 720001"/>
                <a:gd name="connsiteY5" fmla="*/ 72694 h 720001"/>
                <a:gd name="connsiteX6" fmla="*/ 457070 w 720001"/>
                <a:gd name="connsiteY6" fmla="*/ 57166 h 720001"/>
                <a:gd name="connsiteX7" fmla="*/ 307952 w 720001"/>
                <a:gd name="connsiteY7" fmla="*/ 56386 h 720001"/>
                <a:gd name="connsiteX8" fmla="*/ 240115 w 720001"/>
                <a:gd name="connsiteY8" fmla="*/ 76251 h 720001"/>
                <a:gd name="connsiteX9" fmla="*/ 142092 w 720001"/>
                <a:gd name="connsiteY9" fmla="*/ 142179 h 720001"/>
                <a:gd name="connsiteX10" fmla="*/ 76077 w 720001"/>
                <a:gd name="connsiteY10" fmla="*/ 240116 h 720001"/>
                <a:gd name="connsiteX11" fmla="*/ 51874 w 720001"/>
                <a:gd name="connsiteY11" fmla="*/ 360000 h 720001"/>
                <a:gd name="connsiteX12" fmla="*/ 76077 w 720001"/>
                <a:gd name="connsiteY12" fmla="*/ 479885 h 720001"/>
                <a:gd name="connsiteX13" fmla="*/ 142092 w 720001"/>
                <a:gd name="connsiteY13" fmla="*/ 577822 h 720001"/>
                <a:gd name="connsiteX14" fmla="*/ 240029 w 720001"/>
                <a:gd name="connsiteY14" fmla="*/ 643837 h 720001"/>
                <a:gd name="connsiteX15" fmla="*/ 359913 w 720001"/>
                <a:gd name="connsiteY15" fmla="*/ 668039 h 720001"/>
                <a:gd name="connsiteX16" fmla="*/ 479798 w 720001"/>
                <a:gd name="connsiteY16" fmla="*/ 643837 h 720001"/>
                <a:gd name="connsiteX17" fmla="*/ 577735 w 720001"/>
                <a:gd name="connsiteY17" fmla="*/ 577822 h 720001"/>
                <a:gd name="connsiteX18" fmla="*/ 643750 w 720001"/>
                <a:gd name="connsiteY18" fmla="*/ 479885 h 720001"/>
                <a:gd name="connsiteX19" fmla="*/ 663615 w 720001"/>
                <a:gd name="connsiteY19" fmla="*/ 412049 h 720001"/>
                <a:gd name="connsiteX20" fmla="*/ 360000 w 720001"/>
                <a:gd name="connsiteY20" fmla="*/ 412049 h 720001"/>
                <a:gd name="connsiteX21" fmla="*/ 307952 w 720001"/>
                <a:gd name="connsiteY21" fmla="*/ 360000 h 720001"/>
                <a:gd name="connsiteX22" fmla="*/ 405022 w 720001"/>
                <a:gd name="connsiteY22" fmla="*/ 0 h 720001"/>
                <a:gd name="connsiteX23" fmla="*/ 720001 w 720001"/>
                <a:gd name="connsiteY23" fmla="*/ 314979 h 720001"/>
                <a:gd name="connsiteX24" fmla="*/ 405022 w 720001"/>
                <a:gd name="connsiteY24" fmla="*/ 314979 h 720001"/>
                <a:gd name="connsiteX25" fmla="*/ 360000 w 720001"/>
                <a:gd name="connsiteY25" fmla="*/ 0 h 720001"/>
                <a:gd name="connsiteX26" fmla="*/ 360000 w 720001"/>
                <a:gd name="connsiteY26" fmla="*/ 360000 h 720001"/>
                <a:gd name="connsiteX27" fmla="*/ 720001 w 720001"/>
                <a:gd name="connsiteY27" fmla="*/ 360000 h 720001"/>
                <a:gd name="connsiteX28" fmla="*/ 360000 w 720001"/>
                <a:gd name="connsiteY28" fmla="*/ 720001 h 720001"/>
                <a:gd name="connsiteX29" fmla="*/ 0 w 720001"/>
                <a:gd name="connsiteY29" fmla="*/ 360000 h 720001"/>
                <a:gd name="connsiteX30" fmla="*/ 360000 w 720001"/>
                <a:gd name="connsiteY30" fmla="*/ 0 h 720001"/>
              </a:gdLst>
              <a:ahLst/>
              <a:cxnLst/>
              <a:rect l="l" t="t" r="r" b="b"/>
              <a:pathLst>
                <a:path w="720001" h="720001">
                  <a:moveTo>
                    <a:pt x="457070" y="57166"/>
                  </a:moveTo>
                  <a:lnTo>
                    <a:pt x="457070" y="263017"/>
                  </a:lnTo>
                  <a:lnTo>
                    <a:pt x="662921" y="263017"/>
                  </a:lnTo>
                  <a:cubicBezTo>
                    <a:pt x="659451" y="245755"/>
                    <a:pt x="654246" y="229012"/>
                    <a:pt x="647393" y="212704"/>
                  </a:cubicBezTo>
                  <a:cubicBezTo>
                    <a:pt x="634121" y="181388"/>
                    <a:pt x="615210" y="153282"/>
                    <a:pt x="591008" y="129079"/>
                  </a:cubicBezTo>
                  <a:cubicBezTo>
                    <a:pt x="566806" y="104877"/>
                    <a:pt x="538699" y="85966"/>
                    <a:pt x="507383" y="72694"/>
                  </a:cubicBezTo>
                  <a:cubicBezTo>
                    <a:pt x="491075" y="65755"/>
                    <a:pt x="474246" y="60636"/>
                    <a:pt x="457070" y="57166"/>
                  </a:cubicBezTo>
                  <a:close/>
                  <a:moveTo>
                    <a:pt x="307952" y="56386"/>
                  </a:moveTo>
                  <a:cubicBezTo>
                    <a:pt x="284703" y="60376"/>
                    <a:pt x="262062" y="66969"/>
                    <a:pt x="240115" y="76251"/>
                  </a:cubicBezTo>
                  <a:cubicBezTo>
                    <a:pt x="203508" y="91778"/>
                    <a:pt x="170544" y="113986"/>
                    <a:pt x="142092" y="142179"/>
                  </a:cubicBezTo>
                  <a:cubicBezTo>
                    <a:pt x="113812" y="170545"/>
                    <a:pt x="91605" y="203422"/>
                    <a:pt x="76077" y="240116"/>
                  </a:cubicBezTo>
                  <a:cubicBezTo>
                    <a:pt x="60029" y="278111"/>
                    <a:pt x="51874" y="318362"/>
                    <a:pt x="51874" y="360000"/>
                  </a:cubicBezTo>
                  <a:cubicBezTo>
                    <a:pt x="51874" y="401639"/>
                    <a:pt x="60029" y="441976"/>
                    <a:pt x="76077" y="479885"/>
                  </a:cubicBezTo>
                  <a:cubicBezTo>
                    <a:pt x="91605" y="516579"/>
                    <a:pt x="113812" y="549543"/>
                    <a:pt x="142092" y="577822"/>
                  </a:cubicBezTo>
                  <a:cubicBezTo>
                    <a:pt x="170458" y="606102"/>
                    <a:pt x="203335" y="628309"/>
                    <a:pt x="240029" y="643837"/>
                  </a:cubicBezTo>
                  <a:cubicBezTo>
                    <a:pt x="278024" y="659885"/>
                    <a:pt x="318275" y="668039"/>
                    <a:pt x="359913" y="668039"/>
                  </a:cubicBezTo>
                  <a:cubicBezTo>
                    <a:pt x="401552" y="668039"/>
                    <a:pt x="441890" y="659885"/>
                    <a:pt x="479798" y="643837"/>
                  </a:cubicBezTo>
                  <a:cubicBezTo>
                    <a:pt x="516492" y="628309"/>
                    <a:pt x="549456" y="606102"/>
                    <a:pt x="577735" y="577822"/>
                  </a:cubicBezTo>
                  <a:cubicBezTo>
                    <a:pt x="606015" y="549456"/>
                    <a:pt x="628222" y="516579"/>
                    <a:pt x="643750" y="479885"/>
                  </a:cubicBezTo>
                  <a:cubicBezTo>
                    <a:pt x="653032" y="457938"/>
                    <a:pt x="659625" y="435297"/>
                    <a:pt x="663615" y="412049"/>
                  </a:cubicBezTo>
                  <a:lnTo>
                    <a:pt x="360000" y="412049"/>
                  </a:lnTo>
                  <a:cubicBezTo>
                    <a:pt x="331287" y="412049"/>
                    <a:pt x="307952" y="388714"/>
                    <a:pt x="307952" y="360000"/>
                  </a:cubicBezTo>
                  <a:close/>
                  <a:moveTo>
                    <a:pt x="405022" y="0"/>
                  </a:moveTo>
                  <a:cubicBezTo>
                    <a:pt x="578950" y="0"/>
                    <a:pt x="720001" y="141051"/>
                    <a:pt x="720001" y="314979"/>
                  </a:cubicBezTo>
                  <a:lnTo>
                    <a:pt x="405022" y="314979"/>
                  </a:lnTo>
                  <a:close/>
                  <a:moveTo>
                    <a:pt x="360000" y="0"/>
                  </a:moveTo>
                  <a:lnTo>
                    <a:pt x="360000" y="360000"/>
                  </a:lnTo>
                  <a:lnTo>
                    <a:pt x="720001" y="360000"/>
                  </a:lnTo>
                  <a:cubicBezTo>
                    <a:pt x="720001" y="558825"/>
                    <a:pt x="558824" y="720001"/>
                    <a:pt x="360000" y="720001"/>
                  </a:cubicBezTo>
                  <a:cubicBezTo>
                    <a:pt x="161176" y="720001"/>
                    <a:pt x="0" y="558825"/>
                    <a:pt x="0" y="360000"/>
                  </a:cubicBezTo>
                  <a:cubicBezTo>
                    <a:pt x="0" y="161176"/>
                    <a:pt x="161176" y="0"/>
                    <a:pt x="360000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4584925" y="3393666"/>
            <a:ext cx="3009450" cy="4646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索引优化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14175" y="3889571"/>
            <a:ext cx="3009450" cy="15675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 Redis PUB/SUB 机制同步库存变更，确保数据一致性。</a:t>
            </a: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9021922" y="1807286"/>
            <a:ext cx="1393955" cy="1498868"/>
            <a:chOff x="9021922" y="1807286"/>
            <a:chExt cx="1393955" cy="1498868"/>
          </a:xfrm>
        </p:grpSpPr>
        <p:sp>
          <p:nvSpPr>
            <p:cNvPr id="17" name="标题 1"/>
            <p:cNvSpPr txBox="1"/>
            <p:nvPr/>
          </p:nvSpPr>
          <p:spPr>
            <a:xfrm rot="5400000">
              <a:off x="9055279" y="1773929"/>
              <a:ext cx="1327241" cy="1393955"/>
            </a:xfrm>
            <a:prstGeom prst="hexagon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5400000">
              <a:off x="9042921" y="2032411"/>
              <a:ext cx="1351960" cy="1195528"/>
            </a:xfrm>
            <a:prstGeom prst="hexag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9497867" y="2425704"/>
              <a:ext cx="442066" cy="408942"/>
            </a:xfrm>
            <a:custGeom>
              <a:avLst/>
              <a:gdLst>
                <a:gd name="connsiteX0" fmla="*/ 56258 w 778320"/>
                <a:gd name="connsiteY0" fmla="*/ 333700 h 720001"/>
                <a:gd name="connsiteX1" fmla="*/ 56258 w 778320"/>
                <a:gd name="connsiteY1" fmla="*/ 627457 h 720001"/>
                <a:gd name="connsiteX2" fmla="*/ 66946 w 778320"/>
                <a:gd name="connsiteY2" fmla="*/ 653054 h 720001"/>
                <a:gd name="connsiteX3" fmla="*/ 92544 w 778320"/>
                <a:gd name="connsiteY3" fmla="*/ 663743 h 720001"/>
                <a:gd name="connsiteX4" fmla="*/ 685683 w 778320"/>
                <a:gd name="connsiteY4" fmla="*/ 663743 h 720001"/>
                <a:gd name="connsiteX5" fmla="*/ 711281 w 778320"/>
                <a:gd name="connsiteY5" fmla="*/ 653054 h 720001"/>
                <a:gd name="connsiteX6" fmla="*/ 721969 w 778320"/>
                <a:gd name="connsiteY6" fmla="*/ 627457 h 720001"/>
                <a:gd name="connsiteX7" fmla="*/ 721969 w 778320"/>
                <a:gd name="connsiteY7" fmla="*/ 333700 h 720001"/>
                <a:gd name="connsiteX8" fmla="*/ 92544 w 778320"/>
                <a:gd name="connsiteY8" fmla="*/ 142049 h 720001"/>
                <a:gd name="connsiteX9" fmla="*/ 56258 w 778320"/>
                <a:gd name="connsiteY9" fmla="*/ 178336 h 720001"/>
                <a:gd name="connsiteX10" fmla="*/ 56258 w 778320"/>
                <a:gd name="connsiteY10" fmla="*/ 277443 h 720001"/>
                <a:gd name="connsiteX11" fmla="*/ 721969 w 778320"/>
                <a:gd name="connsiteY11" fmla="*/ 277443 h 720001"/>
                <a:gd name="connsiteX12" fmla="*/ 721969 w 778320"/>
                <a:gd name="connsiteY12" fmla="*/ 178336 h 720001"/>
                <a:gd name="connsiteX13" fmla="*/ 685683 w 778320"/>
                <a:gd name="connsiteY13" fmla="*/ 142049 h 720001"/>
                <a:gd name="connsiteX14" fmla="*/ 561355 w 778320"/>
                <a:gd name="connsiteY14" fmla="*/ 142049 h 720001"/>
                <a:gd name="connsiteX15" fmla="*/ 561355 w 778320"/>
                <a:gd name="connsiteY15" fmla="*/ 201026 h 720001"/>
                <a:gd name="connsiteX16" fmla="*/ 533226 w 778320"/>
                <a:gd name="connsiteY16" fmla="*/ 229249 h 720001"/>
                <a:gd name="connsiteX17" fmla="*/ 505097 w 778320"/>
                <a:gd name="connsiteY17" fmla="*/ 201120 h 720001"/>
                <a:gd name="connsiteX18" fmla="*/ 505097 w 778320"/>
                <a:gd name="connsiteY18" fmla="*/ 142049 h 720001"/>
                <a:gd name="connsiteX19" fmla="*/ 273129 w 778320"/>
                <a:gd name="connsiteY19" fmla="*/ 142049 h 720001"/>
                <a:gd name="connsiteX20" fmla="*/ 273129 w 778320"/>
                <a:gd name="connsiteY20" fmla="*/ 201026 h 720001"/>
                <a:gd name="connsiteX21" fmla="*/ 245001 w 778320"/>
                <a:gd name="connsiteY21" fmla="*/ 229249 h 720001"/>
                <a:gd name="connsiteX22" fmla="*/ 216872 w 778320"/>
                <a:gd name="connsiteY22" fmla="*/ 201120 h 720001"/>
                <a:gd name="connsiteX23" fmla="*/ 216872 w 778320"/>
                <a:gd name="connsiteY23" fmla="*/ 142049 h 720001"/>
                <a:gd name="connsiteX24" fmla="*/ 245001 w 778320"/>
                <a:gd name="connsiteY24" fmla="*/ 0 h 720001"/>
                <a:gd name="connsiteX25" fmla="*/ 273129 w 778320"/>
                <a:gd name="connsiteY25" fmla="*/ 28129 h 720001"/>
                <a:gd name="connsiteX26" fmla="*/ 273129 w 778320"/>
                <a:gd name="connsiteY26" fmla="*/ 85792 h 720001"/>
                <a:gd name="connsiteX27" fmla="*/ 505097 w 778320"/>
                <a:gd name="connsiteY27" fmla="*/ 85792 h 720001"/>
                <a:gd name="connsiteX28" fmla="*/ 505097 w 778320"/>
                <a:gd name="connsiteY28" fmla="*/ 28129 h 720001"/>
                <a:gd name="connsiteX29" fmla="*/ 533226 w 778320"/>
                <a:gd name="connsiteY29" fmla="*/ 0 h 720001"/>
                <a:gd name="connsiteX30" fmla="*/ 561355 w 778320"/>
                <a:gd name="connsiteY30" fmla="*/ 28129 h 720001"/>
                <a:gd name="connsiteX31" fmla="*/ 561355 w 778320"/>
                <a:gd name="connsiteY31" fmla="*/ 85792 h 720001"/>
                <a:gd name="connsiteX32" fmla="*/ 685683 w 778320"/>
                <a:gd name="connsiteY32" fmla="*/ 85792 h 720001"/>
                <a:gd name="connsiteX33" fmla="*/ 778320 w 778320"/>
                <a:gd name="connsiteY33" fmla="*/ 178336 h 720001"/>
                <a:gd name="connsiteX34" fmla="*/ 778320 w 778320"/>
                <a:gd name="connsiteY34" fmla="*/ 627457 h 720001"/>
                <a:gd name="connsiteX35" fmla="*/ 685777 w 778320"/>
                <a:gd name="connsiteY35" fmla="*/ 720001 h 720001"/>
                <a:gd name="connsiteX36" fmla="*/ 92544 w 778320"/>
                <a:gd name="connsiteY36" fmla="*/ 720001 h 720001"/>
                <a:gd name="connsiteX37" fmla="*/ 0 w 778320"/>
                <a:gd name="connsiteY37" fmla="*/ 627457 h 720001"/>
                <a:gd name="connsiteX38" fmla="*/ 0 w 778320"/>
                <a:gd name="connsiteY38" fmla="*/ 333700 h 720001"/>
                <a:gd name="connsiteX39" fmla="*/ 0 w 778320"/>
                <a:gd name="connsiteY39" fmla="*/ 277443 h 720001"/>
                <a:gd name="connsiteX40" fmla="*/ 0 w 778320"/>
                <a:gd name="connsiteY40" fmla="*/ 178336 h 720001"/>
                <a:gd name="connsiteX41" fmla="*/ 92544 w 778320"/>
                <a:gd name="connsiteY41" fmla="*/ 85792 h 720001"/>
                <a:gd name="connsiteX42" fmla="*/ 216872 w 778320"/>
                <a:gd name="connsiteY42" fmla="*/ 85792 h 720001"/>
                <a:gd name="connsiteX43" fmla="*/ 216872 w 778320"/>
                <a:gd name="connsiteY43" fmla="*/ 28129 h 720001"/>
                <a:gd name="connsiteX44" fmla="*/ 245001 w 778320"/>
                <a:gd name="connsiteY44" fmla="*/ 0 h 720001"/>
              </a:gdLst>
              <a:ahLst/>
              <a:cxnLst/>
              <a:rect l="l" t="t" r="r" b="b"/>
              <a:pathLst>
                <a:path w="778320" h="720001">
                  <a:moveTo>
                    <a:pt x="56258" y="333700"/>
                  </a:moveTo>
                  <a:lnTo>
                    <a:pt x="56258" y="627457"/>
                  </a:lnTo>
                  <a:cubicBezTo>
                    <a:pt x="56258" y="637115"/>
                    <a:pt x="60008" y="646116"/>
                    <a:pt x="66946" y="653054"/>
                  </a:cubicBezTo>
                  <a:cubicBezTo>
                    <a:pt x="73885" y="659899"/>
                    <a:pt x="82980" y="663743"/>
                    <a:pt x="92544" y="663743"/>
                  </a:cubicBezTo>
                  <a:lnTo>
                    <a:pt x="685683" y="663743"/>
                  </a:lnTo>
                  <a:cubicBezTo>
                    <a:pt x="695341" y="663743"/>
                    <a:pt x="704342" y="659993"/>
                    <a:pt x="711281" y="653054"/>
                  </a:cubicBezTo>
                  <a:cubicBezTo>
                    <a:pt x="718125" y="646116"/>
                    <a:pt x="721969" y="637021"/>
                    <a:pt x="721969" y="627457"/>
                  </a:cubicBezTo>
                  <a:lnTo>
                    <a:pt x="721969" y="333700"/>
                  </a:lnTo>
                  <a:close/>
                  <a:moveTo>
                    <a:pt x="92544" y="142049"/>
                  </a:moveTo>
                  <a:cubicBezTo>
                    <a:pt x="72478" y="142049"/>
                    <a:pt x="56258" y="158364"/>
                    <a:pt x="56258" y="178336"/>
                  </a:cubicBezTo>
                  <a:lnTo>
                    <a:pt x="56258" y="277443"/>
                  </a:lnTo>
                  <a:lnTo>
                    <a:pt x="721969" y="277443"/>
                  </a:lnTo>
                  <a:lnTo>
                    <a:pt x="721969" y="178336"/>
                  </a:lnTo>
                  <a:cubicBezTo>
                    <a:pt x="721969" y="158270"/>
                    <a:pt x="705655" y="142049"/>
                    <a:pt x="685683" y="142049"/>
                  </a:cubicBezTo>
                  <a:lnTo>
                    <a:pt x="561355" y="142049"/>
                  </a:lnTo>
                  <a:lnTo>
                    <a:pt x="561355" y="201026"/>
                  </a:lnTo>
                  <a:cubicBezTo>
                    <a:pt x="561355" y="216591"/>
                    <a:pt x="548790" y="229249"/>
                    <a:pt x="533226" y="229249"/>
                  </a:cubicBezTo>
                  <a:cubicBezTo>
                    <a:pt x="517661" y="229249"/>
                    <a:pt x="505097" y="216685"/>
                    <a:pt x="505097" y="201120"/>
                  </a:cubicBezTo>
                  <a:lnTo>
                    <a:pt x="505097" y="142049"/>
                  </a:lnTo>
                  <a:lnTo>
                    <a:pt x="273129" y="142049"/>
                  </a:lnTo>
                  <a:lnTo>
                    <a:pt x="273129" y="201026"/>
                  </a:lnTo>
                  <a:cubicBezTo>
                    <a:pt x="273129" y="216591"/>
                    <a:pt x="260565" y="229249"/>
                    <a:pt x="245001" y="229249"/>
                  </a:cubicBezTo>
                  <a:cubicBezTo>
                    <a:pt x="229436" y="229249"/>
                    <a:pt x="216872" y="216685"/>
                    <a:pt x="216872" y="201120"/>
                  </a:cubicBezTo>
                  <a:lnTo>
                    <a:pt x="216872" y="142049"/>
                  </a:lnTo>
                  <a:close/>
                  <a:moveTo>
                    <a:pt x="245001" y="0"/>
                  </a:moveTo>
                  <a:cubicBezTo>
                    <a:pt x="260565" y="0"/>
                    <a:pt x="273129" y="12564"/>
                    <a:pt x="273129" y="28129"/>
                  </a:cubicBezTo>
                  <a:lnTo>
                    <a:pt x="273129" y="85792"/>
                  </a:lnTo>
                  <a:lnTo>
                    <a:pt x="505097" y="85792"/>
                  </a:lnTo>
                  <a:lnTo>
                    <a:pt x="505097" y="28129"/>
                  </a:lnTo>
                  <a:cubicBezTo>
                    <a:pt x="505097" y="12564"/>
                    <a:pt x="517661" y="0"/>
                    <a:pt x="533226" y="0"/>
                  </a:cubicBezTo>
                  <a:cubicBezTo>
                    <a:pt x="548790" y="0"/>
                    <a:pt x="561355" y="12564"/>
                    <a:pt x="561355" y="28129"/>
                  </a:cubicBezTo>
                  <a:lnTo>
                    <a:pt x="561355" y="85792"/>
                  </a:lnTo>
                  <a:lnTo>
                    <a:pt x="685683" y="85792"/>
                  </a:lnTo>
                  <a:cubicBezTo>
                    <a:pt x="736784" y="85792"/>
                    <a:pt x="778227" y="127235"/>
                    <a:pt x="778320" y="178336"/>
                  </a:cubicBezTo>
                  <a:lnTo>
                    <a:pt x="778320" y="627457"/>
                  </a:lnTo>
                  <a:cubicBezTo>
                    <a:pt x="778320" y="678370"/>
                    <a:pt x="736690" y="720001"/>
                    <a:pt x="685777" y="720001"/>
                  </a:cubicBezTo>
                  <a:lnTo>
                    <a:pt x="92544" y="720001"/>
                  </a:lnTo>
                  <a:cubicBezTo>
                    <a:pt x="41631" y="720001"/>
                    <a:pt x="0" y="678370"/>
                    <a:pt x="0" y="627457"/>
                  </a:cubicBezTo>
                  <a:lnTo>
                    <a:pt x="0" y="333700"/>
                  </a:lnTo>
                  <a:lnTo>
                    <a:pt x="0" y="277443"/>
                  </a:lnTo>
                  <a:lnTo>
                    <a:pt x="0" y="178336"/>
                  </a:lnTo>
                  <a:cubicBezTo>
                    <a:pt x="0" y="127235"/>
                    <a:pt x="41443" y="85792"/>
                    <a:pt x="92544" y="85792"/>
                  </a:cubicBezTo>
                  <a:lnTo>
                    <a:pt x="216872" y="85792"/>
                  </a:lnTo>
                  <a:lnTo>
                    <a:pt x="216872" y="28129"/>
                  </a:lnTo>
                  <a:cubicBezTo>
                    <a:pt x="216872" y="12564"/>
                    <a:pt x="229436" y="0"/>
                    <a:pt x="245001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0" name="标题 1"/>
          <p:cNvSpPr txBox="1"/>
          <p:nvPr/>
        </p:nvSpPr>
        <p:spPr>
          <a:xfrm>
            <a:off x="8214175" y="3393666"/>
            <a:ext cx="3009450" cy="4646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数据同步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数据库设计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-19360"/>
            <a:ext cx="12210288" cy="6877359"/>
          </a:xfrm>
          <a:prstGeom prst="rect">
            <a:avLst/>
          </a:prstGeom>
          <a:gradFill>
            <a:gsLst>
              <a:gs pos="0">
                <a:schemeClr val="bg1">
                  <a:alpha val="31038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3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5866194" y="126937"/>
            <a:ext cx="6344092" cy="6747809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56000"/>
                </a:schemeClr>
              </a:gs>
              <a:gs pos="100000">
                <a:schemeClr val="accent1">
                  <a:lumMod val="40000"/>
                  <a:lumOff val="60000"/>
                  <a:alpha val="31673"/>
                </a:schemeClr>
              </a:gs>
            </a:gsLst>
            <a:lin ang="21594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144000" y="5483127"/>
            <a:ext cx="2331148" cy="2679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01507" y="424598"/>
            <a:ext cx="5123872" cy="544993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4207633" y="4993409"/>
            <a:ext cx="1128923" cy="1200764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368178" y="1690622"/>
            <a:ext cx="395330" cy="42048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224867" y="5848679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6118294" y="415212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gradFill>
            <a:gsLst>
              <a:gs pos="11000">
                <a:schemeClr val="accent1">
                  <a:lumMod val="40000"/>
                  <a:lumOff val="60000"/>
                  <a:alpha val="23000"/>
                </a:schemeClr>
              </a:gs>
              <a:gs pos="100000">
                <a:schemeClr val="accent1">
                  <a:alpha val="16000"/>
                </a:schemeClr>
              </a:gs>
            </a:gsLst>
            <a:lin ang="5400000" scaled="0"/>
          </a:gra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92557" y="3433011"/>
            <a:ext cx="5322264" cy="19571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测试与部署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46439" y="2243781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679276" y="941057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04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 flipH="1">
            <a:off x="6340643" y="5617111"/>
            <a:ext cx="2899610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60628" y="1328934"/>
            <a:ext cx="970546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gradFill>
                  <a:gsLst>
                    <a:gs pos="0">
                      <a:srgbClr val="91C6F7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5400000" scaled="0"/>
                </a:gra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47806" y="1858326"/>
            <a:ext cx="1596190" cy="156922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656476" y="1965161"/>
            <a:ext cx="1378848" cy="1355556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75370" y="2318550"/>
            <a:ext cx="741062" cy="64877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99679" y="2890778"/>
            <a:ext cx="336884" cy="33119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36237" y="4253433"/>
            <a:ext cx="3219326" cy="1682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覆盖率达 85%，确保代码质量，及时发现并修复问题。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36237" y="3524724"/>
            <a:ext cx="3219326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单元测试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604378" y="1328934"/>
            <a:ext cx="970546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gradFill>
                  <a:gsLst>
                    <a:gs pos="0">
                      <a:srgbClr val="91C6F7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5400000" scaled="0"/>
                </a:gra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291556" y="1858326"/>
            <a:ext cx="1596190" cy="156922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400226" y="1965161"/>
            <a:ext cx="1378848" cy="1355556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719120" y="2300173"/>
            <a:ext cx="741062" cy="685534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243429" y="2890778"/>
            <a:ext cx="336884" cy="33119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79987" y="4253433"/>
            <a:ext cx="3219326" cy="1682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针对 API 接口进行测试，验证前后端集成的正确性与稳定性。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79987" y="3524724"/>
            <a:ext cx="3219326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集成测试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348129" y="1328934"/>
            <a:ext cx="970546" cy="63366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gradFill>
                  <a:gsLst>
                    <a:gs pos="0">
                      <a:srgbClr val="91C6F7">
                        <a:alpha val="100000"/>
                      </a:srgbClr>
                    </a:gs>
                    <a:gs pos="100000">
                      <a:srgbClr val="FFFFFF">
                        <a:alpha val="100000"/>
                      </a:srgbClr>
                    </a:gs>
                  </a:gsLst>
                  <a:lin ang="5400000" scaled="0"/>
                </a:gra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035306" y="1858326"/>
            <a:ext cx="1596190" cy="156922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143977" y="1965161"/>
            <a:ext cx="1378848" cy="1355556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>
                <a:lumMod val="60000"/>
                <a:lumOff val="4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477065" y="2272408"/>
            <a:ext cx="712672" cy="741062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987179" y="2890778"/>
            <a:ext cx="336884" cy="331192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223737" y="4253433"/>
            <a:ext cx="3219326" cy="16820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 JMeter 模拟高并发场景，确保系统在高峰时段仍能快速响应。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223737" y="3524724"/>
            <a:ext cx="3219326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性能测试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测试策略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463997" y="4309481"/>
            <a:ext cx="832900" cy="5217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8E3FB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03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028897" y="2633081"/>
            <a:ext cx="832900" cy="5217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8E3FB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606497" y="1032881"/>
            <a:ext cx="832900" cy="5217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C8E3FB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1410799"/>
            <a:ext cx="7992000" cy="136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blurRad="254000" dist="1016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599397" y="1629781"/>
            <a:ext cx="684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容器化部署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26900" y="4664500"/>
            <a:ext cx="7992000" cy="136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blurRad="254000" dist="1016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599399" y="2021471"/>
            <a:ext cx="68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 Docker 容器化技术，结合阿里云容器服务，实现快速部署与扩展。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465899" y="4895830"/>
            <a:ext cx="684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监控与报警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465899" y="5287520"/>
            <a:ext cx="68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使用阿里云监控服务，实时采集资源指标，建立报警机制，保障系统稳定运行。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906988" y="1630617"/>
            <a:ext cx="540007" cy="540000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53891" y="4930991"/>
            <a:ext cx="540000" cy="446653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093650" y="3037649"/>
            <a:ext cx="7992000" cy="1368000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6350" cap="flat">
            <a:solidFill>
              <a:schemeClr val="accent1"/>
            </a:solidFill>
            <a:miter/>
          </a:ln>
          <a:effectLst>
            <a:outerShdw blurRad="254000" dist="1016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032646" y="3256631"/>
            <a:ext cx="6840000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持续集成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032648" y="3648321"/>
            <a:ext cx="68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搭建 CI/CD 流水线，实现自动化构建、部署和测试，提高开发效率。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340237" y="3272984"/>
            <a:ext cx="540007" cy="508969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部署架构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-19360"/>
            <a:ext cx="12210288" cy="6877359"/>
          </a:xfrm>
          <a:prstGeom prst="rect">
            <a:avLst/>
          </a:prstGeom>
          <a:gradFill>
            <a:gsLst>
              <a:gs pos="0">
                <a:schemeClr val="bg1">
                  <a:alpha val="31038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3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5866194" y="126937"/>
            <a:ext cx="6344092" cy="6747809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56000"/>
                </a:schemeClr>
              </a:gs>
              <a:gs pos="100000">
                <a:schemeClr val="accent1">
                  <a:lumMod val="40000"/>
                  <a:lumOff val="60000"/>
                  <a:alpha val="31673"/>
                </a:schemeClr>
              </a:gs>
            </a:gsLst>
            <a:lin ang="21594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144000" y="5483127"/>
            <a:ext cx="2331148" cy="2679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01507" y="424598"/>
            <a:ext cx="5123872" cy="544993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4207633" y="4993409"/>
            <a:ext cx="1128923" cy="1200764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368178" y="1690622"/>
            <a:ext cx="395330" cy="42048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224867" y="5848679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6118294" y="415212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gradFill>
            <a:gsLst>
              <a:gs pos="11000">
                <a:schemeClr val="accent1">
                  <a:lumMod val="40000"/>
                  <a:lumOff val="60000"/>
                  <a:alpha val="23000"/>
                </a:schemeClr>
              </a:gs>
              <a:gs pos="100000">
                <a:schemeClr val="accent1">
                  <a:alpha val="16000"/>
                </a:schemeClr>
              </a:gs>
            </a:gsLst>
            <a:lin ang="5400000" scaled="0"/>
          </a:gra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92557" y="3433011"/>
            <a:ext cx="5322264" cy="19571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项目总结与展望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46439" y="2243781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679276" y="941057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05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 flipH="1">
            <a:off x="6340643" y="5617111"/>
            <a:ext cx="2899610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-1" y="3191527"/>
            <a:ext cx="12192000" cy="3666473"/>
          </a:xfrm>
          <a:custGeom>
            <a:avLst/>
            <a:gdLst>
              <a:gd name="connsiteX0" fmla="*/ 0 w 12192000"/>
              <a:gd name="connsiteY0" fmla="*/ 3666470 h 3666473"/>
              <a:gd name="connsiteX1" fmla="*/ 0 w 12192000"/>
              <a:gd name="connsiteY1" fmla="*/ 1091228 h 3666473"/>
              <a:gd name="connsiteX2" fmla="*/ 1175317 w 12192000"/>
              <a:gd name="connsiteY2" fmla="*/ 0 h 3666473"/>
              <a:gd name="connsiteX3" fmla="*/ 3949008 w 12192000"/>
              <a:gd name="connsiteY3" fmla="*/ 0 h 3666473"/>
              <a:gd name="connsiteX4" fmla="*/ 12192000 w 12192000"/>
              <a:gd name="connsiteY4" fmla="*/ 3666473 h 3666473"/>
              <a:gd name="connsiteX5" fmla="*/ 8242987 w 12192000"/>
              <a:gd name="connsiteY5" fmla="*/ 0 h 3666473"/>
              <a:gd name="connsiteX6" fmla="*/ 11016680 w 12192000"/>
              <a:gd name="connsiteY6" fmla="*/ 0 h 3666473"/>
              <a:gd name="connsiteX7" fmla="*/ 12192000 w 12192000"/>
              <a:gd name="connsiteY7" fmla="*/ 1091230 h 3666473"/>
            </a:gdLst>
            <a:ahLst/>
            <a:cxnLst/>
            <a:rect l="l" t="t" r="r" b="b"/>
            <a:pathLst>
              <a:path w="12192000" h="3666473">
                <a:moveTo>
                  <a:pt x="0" y="3666470"/>
                </a:moveTo>
                <a:lnTo>
                  <a:pt x="0" y="1091228"/>
                </a:lnTo>
                <a:lnTo>
                  <a:pt x="1175317" y="0"/>
                </a:lnTo>
                <a:lnTo>
                  <a:pt x="3949008" y="0"/>
                </a:lnTo>
                <a:close/>
                <a:moveTo>
                  <a:pt x="12192000" y="3666473"/>
                </a:moveTo>
                <a:lnTo>
                  <a:pt x="8242987" y="0"/>
                </a:lnTo>
                <a:lnTo>
                  <a:pt x="11016680" y="0"/>
                </a:lnTo>
                <a:lnTo>
                  <a:pt x="12192000" y="109123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13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82600" y="1729658"/>
            <a:ext cx="3579290" cy="366647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5453" y="1860672"/>
            <a:ext cx="3433585" cy="5272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功能实现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55452" y="2396619"/>
            <a:ext cx="3433586" cy="29034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成功实现用户管理、商品管理、订单管理、个性化推荐等核心功能，满足用户需求。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415434" y="1660245"/>
            <a:ext cx="722565" cy="149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481766" y="1461868"/>
            <a:ext cx="589901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86673" y="1729658"/>
            <a:ext cx="3579290" cy="3666474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59525" y="1860672"/>
            <a:ext cx="3433586" cy="5272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性能优化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359525" y="2396619"/>
            <a:ext cx="3433586" cy="29034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系统响应迅速，支持高并发用户访问，数据安全可靠。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219507" y="1660245"/>
            <a:ext cx="722565" cy="149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258372" y="1461868"/>
            <a:ext cx="644834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17410" y="1729658"/>
            <a:ext cx="3579290" cy="3666474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90262" y="1860672"/>
            <a:ext cx="3433586" cy="52726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用户反馈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190262" y="2396619"/>
            <a:ext cx="3433586" cy="290349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用户满意度高，购物效率显著提升，平台运行稳定。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050245" y="1660245"/>
            <a:ext cx="722565" cy="14962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1089110" y="1461868"/>
            <a:ext cx="644834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项目成果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6245111 h 6858000"/>
              <a:gd name="connsiteX1" fmla="*/ 12192000 w 12192000"/>
              <a:gd name="connsiteY1" fmla="*/ 6858000 h 6858000"/>
              <a:gd name="connsiteX2" fmla="*/ 0 w 12192000"/>
              <a:gd name="connsiteY2" fmla="*/ 6858000 h 6858000"/>
              <a:gd name="connsiteX3" fmla="*/ 0 w 12192000"/>
              <a:gd name="connsiteY3" fmla="*/ 6736080 h 6858000"/>
              <a:gd name="connsiteX4" fmla="*/ 11701031 w 12192000"/>
              <a:gd name="connsiteY4" fmla="*/ 6736080 h 6858000"/>
              <a:gd name="connsiteX5" fmla="*/ 12192000 w 12192000"/>
              <a:gd name="connsiteY5" fmla="*/ 6245111 h 6858000"/>
              <a:gd name="connsiteX6" fmla="*/ 0 w 12192000"/>
              <a:gd name="connsiteY6" fmla="*/ 0 h 6858000"/>
              <a:gd name="connsiteX7" fmla="*/ 12192000 w 12192000"/>
              <a:gd name="connsiteY7" fmla="*/ 0 h 6858000"/>
              <a:gd name="connsiteX8" fmla="*/ 12192000 w 12192000"/>
              <a:gd name="connsiteY8" fmla="*/ 612889 h 6858000"/>
              <a:gd name="connsiteX9" fmla="*/ 11701031 w 12192000"/>
              <a:gd name="connsiteY9" fmla="*/ 121920 h 6858000"/>
              <a:gd name="connsiteX10" fmla="*/ 0 w 12192000"/>
              <a:gd name="connsiteY10" fmla="*/ 121920 h 6858000"/>
            </a:gdLst>
            <a:ahLst/>
            <a:cxnLst/>
            <a:rect l="l" t="t" r="r" b="b"/>
            <a:pathLst>
              <a:path w="12192000" h="6858000">
                <a:moveTo>
                  <a:pt x="12192000" y="6245111"/>
                </a:moveTo>
                <a:lnTo>
                  <a:pt x="12192000" y="6858000"/>
                </a:lnTo>
                <a:lnTo>
                  <a:pt x="0" y="6858000"/>
                </a:lnTo>
                <a:lnTo>
                  <a:pt x="0" y="6736080"/>
                </a:lnTo>
                <a:lnTo>
                  <a:pt x="11701031" y="6736080"/>
                </a:lnTo>
                <a:cubicBezTo>
                  <a:pt x="11972186" y="6736080"/>
                  <a:pt x="12192000" y="6516266"/>
                  <a:pt x="12192000" y="6245111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12889"/>
                </a:lnTo>
                <a:cubicBezTo>
                  <a:pt x="12192000" y="341734"/>
                  <a:pt x="11972186" y="121920"/>
                  <a:pt x="11701031" y="121920"/>
                </a:cubicBezTo>
                <a:lnTo>
                  <a:pt x="0" y="12192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516842"/>
            <a:ext cx="3035269" cy="2021662"/>
          </a:xfrm>
          <a:custGeom>
            <a:avLst/>
            <a:gdLst>
              <a:gd name="connsiteX0" fmla="*/ 0 w 11518900"/>
              <a:gd name="connsiteY0" fmla="*/ 0 h 4767580"/>
              <a:gd name="connsiteX1" fmla="*/ 9135110 w 11518900"/>
              <a:gd name="connsiteY1" fmla="*/ 0 h 4767580"/>
              <a:gd name="connsiteX2" fmla="*/ 11518900 w 11518900"/>
              <a:gd name="connsiteY2" fmla="*/ 2383790 h 4767580"/>
              <a:gd name="connsiteX3" fmla="*/ 9135110 w 11518900"/>
              <a:gd name="connsiteY3" fmla="*/ 4767580 h 4767580"/>
              <a:gd name="connsiteX4" fmla="*/ 0 w 11518900"/>
              <a:gd name="connsiteY4" fmla="*/ 4767580 h 4767580"/>
            </a:gdLst>
            <a:ahLst/>
            <a:cxnLst/>
            <a:rect l="l" t="t" r="r" b="b"/>
            <a:pathLst>
              <a:path w="11518900" h="4767580">
                <a:moveTo>
                  <a:pt x="0" y="0"/>
                </a:moveTo>
                <a:lnTo>
                  <a:pt x="9135110" y="0"/>
                </a:lnTo>
                <a:cubicBezTo>
                  <a:pt x="10451641" y="0"/>
                  <a:pt x="11518900" y="1067259"/>
                  <a:pt x="11518900" y="2383790"/>
                </a:cubicBezTo>
                <a:cubicBezTo>
                  <a:pt x="11518900" y="3700321"/>
                  <a:pt x="10451641" y="4767580"/>
                  <a:pt x="9135110" y="4767580"/>
                </a:cubicBezTo>
                <a:lnTo>
                  <a:pt x="0" y="4767580"/>
                </a:lnTo>
                <a:close/>
              </a:path>
            </a:pathLst>
          </a:custGeom>
          <a:solidFill>
            <a:schemeClr val="bg1"/>
          </a:solidFill>
          <a:ln w="1270" cap="sq">
            <a:noFill/>
            <a:miter/>
          </a:ln>
          <a:effectLst>
            <a:outerShdw blurRad="279400" dist="114300" dir="2700000" sx="102000" sy="102000" algn="tl" rotWithShape="0">
              <a:schemeClr val="accent1">
                <a:alpha val="6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516842"/>
            <a:ext cx="104172" cy="2021662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00380" y="1210458"/>
            <a:ext cx="1765300" cy="927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目录</a:t>
            </a:r>
            <a:endParaRPr kumimoji="1"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660400" y="867397"/>
            <a:ext cx="244783" cy="148603"/>
            <a:chOff x="660400" y="867397"/>
            <a:chExt cx="244783" cy="148603"/>
          </a:xfrm>
        </p:grpSpPr>
        <p:sp>
          <p:nvSpPr>
            <p:cNvPr id="8" name="标题 1"/>
            <p:cNvSpPr txBox="1"/>
            <p:nvPr/>
          </p:nvSpPr>
          <p:spPr>
            <a:xfrm>
              <a:off x="660400" y="867399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715154" y="867399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769908" y="86739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824663" y="86739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879417" y="867397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660400" y="908344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715154" y="908344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769908" y="908343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824663" y="90834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879417" y="90834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660400" y="949289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715154" y="94928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769908" y="949288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824663" y="949287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879417" y="949287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>
              <a:off x="660400" y="990234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715154" y="990233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769908" y="990233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824663" y="99023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879417" y="990232"/>
              <a:ext cx="25766" cy="25766"/>
            </a:xfrm>
            <a:prstGeom prst="ellipse">
              <a:avLst/>
            </a:prstGeom>
            <a:solidFill>
              <a:schemeClr val="accent1">
                <a:alpha val="2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8" name="标题 1"/>
          <p:cNvSpPr txBox="1"/>
          <p:nvPr/>
        </p:nvSpPr>
        <p:spPr>
          <a:xfrm>
            <a:off x="1563496" y="3120834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项目介绍</a:t>
            </a:r>
            <a:endParaRPr kumimoji="1" lang="zh-CN" altLang="en-US"/>
          </a:p>
        </p:txBody>
      </p:sp>
      <p:grpSp>
        <p:nvGrpSpPr>
          <p:cNvPr id="29" name="组合 28"/>
          <p:cNvGrpSpPr/>
          <p:nvPr/>
        </p:nvGrpSpPr>
        <p:grpSpPr>
          <a:xfrm>
            <a:off x="660401" y="3172422"/>
            <a:ext cx="626441" cy="626434"/>
            <a:chOff x="660401" y="3172422"/>
            <a:chExt cx="626441" cy="626434"/>
          </a:xfrm>
        </p:grpSpPr>
        <p:sp>
          <p:nvSpPr>
            <p:cNvPr id="30" name="标题 1"/>
            <p:cNvSpPr txBox="1"/>
            <p:nvPr/>
          </p:nvSpPr>
          <p:spPr>
            <a:xfrm>
              <a:off x="660401" y="3172422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730235" y="3300194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Source Han Sans"/>
                  <a:ea typeface="Source Han Sans"/>
                  <a:cs typeface="Source Han Sans"/>
                </a:rPr>
                <a:t>01</a:t>
              </a:r>
              <a:endParaRPr kumimoji="1" lang="zh-CN" altLang="en-US"/>
            </a:p>
          </p:txBody>
        </p:sp>
      </p:grpSp>
      <p:sp>
        <p:nvSpPr>
          <p:cNvPr id="32" name="标题 1"/>
          <p:cNvSpPr txBox="1"/>
          <p:nvPr/>
        </p:nvSpPr>
        <p:spPr>
          <a:xfrm>
            <a:off x="1563496" y="4674547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测试与部署</a:t>
            </a:r>
            <a:endParaRPr kumimoji="1"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660401" y="4726135"/>
            <a:ext cx="626441" cy="626434"/>
            <a:chOff x="660401" y="4726135"/>
            <a:chExt cx="626441" cy="626434"/>
          </a:xfrm>
        </p:grpSpPr>
        <p:sp>
          <p:nvSpPr>
            <p:cNvPr id="34" name="标题 1"/>
            <p:cNvSpPr txBox="1"/>
            <p:nvPr/>
          </p:nvSpPr>
          <p:spPr>
            <a:xfrm>
              <a:off x="660401" y="4726135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>
              <a:off x="730235" y="4853907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Source Han Sans"/>
                  <a:ea typeface="Source Han Sans"/>
                  <a:cs typeface="Source Han Sans"/>
                </a:rPr>
                <a:t>04</a:t>
              </a:r>
              <a:endParaRPr kumimoji="1" lang="zh-CN" altLang="en-US"/>
            </a:p>
          </p:txBody>
        </p:sp>
      </p:grpSp>
      <p:sp>
        <p:nvSpPr>
          <p:cNvPr id="36" name="标题 1"/>
          <p:cNvSpPr txBox="1"/>
          <p:nvPr/>
        </p:nvSpPr>
        <p:spPr>
          <a:xfrm>
            <a:off x="5292141" y="3120834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核心功能模块</a:t>
            </a:r>
            <a:endParaRPr kumimoji="1"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4389046" y="3172422"/>
            <a:ext cx="626441" cy="626434"/>
            <a:chOff x="4389046" y="3172422"/>
            <a:chExt cx="626441" cy="626434"/>
          </a:xfrm>
        </p:grpSpPr>
        <p:sp>
          <p:nvSpPr>
            <p:cNvPr id="38" name="标题 1"/>
            <p:cNvSpPr txBox="1"/>
            <p:nvPr/>
          </p:nvSpPr>
          <p:spPr>
            <a:xfrm>
              <a:off x="4389046" y="3172422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4458880" y="3300194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Source Han Sans"/>
                  <a:ea typeface="Source Han Sans"/>
                  <a:cs typeface="Source Han Sans"/>
                </a:rPr>
                <a:t>02</a:t>
              </a:r>
              <a:endParaRPr kumimoji="1" lang="zh-CN" altLang="en-US"/>
            </a:p>
          </p:txBody>
        </p:sp>
      </p:grpSp>
      <p:sp>
        <p:nvSpPr>
          <p:cNvPr id="40" name="标题 1"/>
          <p:cNvSpPr txBox="1"/>
          <p:nvPr/>
        </p:nvSpPr>
        <p:spPr>
          <a:xfrm>
            <a:off x="5292141" y="4674547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项目总结与展望</a:t>
            </a:r>
            <a:endParaRPr kumimoji="1" lang="zh-CN" altLang="en-US"/>
          </a:p>
        </p:txBody>
      </p:sp>
      <p:grpSp>
        <p:nvGrpSpPr>
          <p:cNvPr id="41" name="组合 40"/>
          <p:cNvGrpSpPr/>
          <p:nvPr/>
        </p:nvGrpSpPr>
        <p:grpSpPr>
          <a:xfrm>
            <a:off x="4389046" y="4726135"/>
            <a:ext cx="626441" cy="626434"/>
            <a:chOff x="4389046" y="4726135"/>
            <a:chExt cx="626441" cy="626434"/>
          </a:xfrm>
        </p:grpSpPr>
        <p:sp>
          <p:nvSpPr>
            <p:cNvPr id="42" name="标题 1"/>
            <p:cNvSpPr txBox="1"/>
            <p:nvPr/>
          </p:nvSpPr>
          <p:spPr>
            <a:xfrm>
              <a:off x="4389046" y="4726135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>
              <a:off x="4458880" y="4853907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Source Han Sans"/>
                  <a:ea typeface="Source Han Sans"/>
                  <a:cs typeface="Source Han Sans"/>
                </a:rPr>
                <a:t>05</a:t>
              </a:r>
              <a:endParaRPr kumimoji="1" lang="zh-CN" altLang="en-US"/>
            </a:p>
          </p:txBody>
        </p:sp>
      </p:grpSp>
      <p:sp>
        <p:nvSpPr>
          <p:cNvPr id="44" name="标题 1"/>
          <p:cNvSpPr txBox="1"/>
          <p:nvPr/>
        </p:nvSpPr>
        <p:spPr>
          <a:xfrm>
            <a:off x="9020785" y="3120834"/>
            <a:ext cx="2498116" cy="6264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技术实现与优化</a:t>
            </a:r>
            <a:endParaRPr kumimoji="1"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8117690" y="3172422"/>
            <a:ext cx="626441" cy="626434"/>
            <a:chOff x="8117690" y="3172422"/>
            <a:chExt cx="626441" cy="626434"/>
          </a:xfrm>
        </p:grpSpPr>
        <p:sp>
          <p:nvSpPr>
            <p:cNvPr id="46" name="标题 1"/>
            <p:cNvSpPr txBox="1"/>
            <p:nvPr/>
          </p:nvSpPr>
          <p:spPr>
            <a:xfrm>
              <a:off x="8117690" y="3172422"/>
              <a:ext cx="626441" cy="626434"/>
            </a:xfrm>
            <a:prstGeom prst="ellipse">
              <a:avLst/>
            </a:prstGeom>
            <a:solidFill>
              <a:schemeClr val="accent1"/>
            </a:solidFill>
            <a:ln w="1270" cap="sq">
              <a:noFill/>
              <a:miter/>
            </a:ln>
            <a:effectLst>
              <a:outerShdw blurRad="279400" dist="114300" dir="2700000" sx="102000" sy="102000" algn="tl" rotWithShape="0">
                <a:schemeClr val="accent1">
                  <a:alpha val="8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7" name="标题 1"/>
            <p:cNvSpPr txBox="1"/>
            <p:nvPr/>
          </p:nvSpPr>
          <p:spPr>
            <a:xfrm>
              <a:off x="8187524" y="3300194"/>
              <a:ext cx="482600" cy="3302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>
              <a:spAutoFit/>
            </a:bodyPr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4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Source Han Sans"/>
                  <a:ea typeface="Source Han Sans"/>
                  <a:cs typeface="Source Han Sans"/>
                </a:rPr>
                <a:t>03</a:t>
              </a:r>
              <a:endParaRPr kumimoji="1"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1517634" y="3772104"/>
            <a:ext cx="2400642" cy="48374"/>
            <a:chOff x="1517634" y="3772104"/>
            <a:chExt cx="2400642" cy="48374"/>
          </a:xfrm>
        </p:grpSpPr>
        <p:sp>
          <p:nvSpPr>
            <p:cNvPr id="49" name="标题 1"/>
            <p:cNvSpPr txBox="1"/>
            <p:nvPr/>
          </p:nvSpPr>
          <p:spPr>
            <a:xfrm>
              <a:off x="3869902" y="3772104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50" name="标题 1"/>
            <p:cNvCxnSpPr/>
            <p:nvPr/>
          </p:nvCxnSpPr>
          <p:spPr>
            <a:xfrm>
              <a:off x="1517634" y="3799915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51" name="组合 50"/>
          <p:cNvGrpSpPr/>
          <p:nvPr/>
        </p:nvGrpSpPr>
        <p:grpSpPr>
          <a:xfrm>
            <a:off x="5292141" y="3772104"/>
            <a:ext cx="2400642" cy="48374"/>
            <a:chOff x="5292141" y="3772104"/>
            <a:chExt cx="2400642" cy="48374"/>
          </a:xfrm>
        </p:grpSpPr>
        <p:sp>
          <p:nvSpPr>
            <p:cNvPr id="52" name="标题 1"/>
            <p:cNvSpPr txBox="1"/>
            <p:nvPr/>
          </p:nvSpPr>
          <p:spPr>
            <a:xfrm>
              <a:off x="7644409" y="3772104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53" name="标题 1"/>
            <p:cNvCxnSpPr/>
            <p:nvPr/>
          </p:nvCxnSpPr>
          <p:spPr>
            <a:xfrm>
              <a:off x="5292141" y="3799915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54" name="组合 53"/>
          <p:cNvGrpSpPr/>
          <p:nvPr/>
        </p:nvGrpSpPr>
        <p:grpSpPr>
          <a:xfrm>
            <a:off x="9069522" y="3772104"/>
            <a:ext cx="2400642" cy="48374"/>
            <a:chOff x="9069522" y="3772104"/>
            <a:chExt cx="2400642" cy="48374"/>
          </a:xfrm>
        </p:grpSpPr>
        <p:sp>
          <p:nvSpPr>
            <p:cNvPr id="55" name="标题 1"/>
            <p:cNvSpPr txBox="1"/>
            <p:nvPr/>
          </p:nvSpPr>
          <p:spPr>
            <a:xfrm>
              <a:off x="11421790" y="3772104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56" name="标题 1"/>
            <p:cNvCxnSpPr/>
            <p:nvPr/>
          </p:nvCxnSpPr>
          <p:spPr>
            <a:xfrm>
              <a:off x="9069522" y="3799915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57" name="组合 56"/>
          <p:cNvGrpSpPr/>
          <p:nvPr/>
        </p:nvGrpSpPr>
        <p:grpSpPr>
          <a:xfrm>
            <a:off x="1517634" y="5338608"/>
            <a:ext cx="2400642" cy="48374"/>
            <a:chOff x="1517634" y="5338608"/>
            <a:chExt cx="2400642" cy="48374"/>
          </a:xfrm>
        </p:grpSpPr>
        <p:sp>
          <p:nvSpPr>
            <p:cNvPr id="58" name="标题 1"/>
            <p:cNvSpPr txBox="1"/>
            <p:nvPr/>
          </p:nvSpPr>
          <p:spPr>
            <a:xfrm>
              <a:off x="3869902" y="5338608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59" name="标题 1"/>
            <p:cNvCxnSpPr/>
            <p:nvPr/>
          </p:nvCxnSpPr>
          <p:spPr>
            <a:xfrm>
              <a:off x="1517634" y="5366419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  <p:grpSp>
        <p:nvGrpSpPr>
          <p:cNvPr id="60" name="组合 59"/>
          <p:cNvGrpSpPr/>
          <p:nvPr/>
        </p:nvGrpSpPr>
        <p:grpSpPr>
          <a:xfrm>
            <a:off x="5292141" y="5338608"/>
            <a:ext cx="2400642" cy="48374"/>
            <a:chOff x="5292141" y="5338608"/>
            <a:chExt cx="2400642" cy="48374"/>
          </a:xfrm>
        </p:grpSpPr>
        <p:sp>
          <p:nvSpPr>
            <p:cNvPr id="61" name="标题 1"/>
            <p:cNvSpPr txBox="1"/>
            <p:nvPr/>
          </p:nvSpPr>
          <p:spPr>
            <a:xfrm>
              <a:off x="7644409" y="5338608"/>
              <a:ext cx="48374" cy="48374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62" name="标题 1"/>
            <p:cNvCxnSpPr/>
            <p:nvPr/>
          </p:nvCxnSpPr>
          <p:spPr>
            <a:xfrm>
              <a:off x="5292141" y="5366419"/>
              <a:ext cx="2270595" cy="0"/>
            </a:xfrm>
            <a:prstGeom prst="line">
              <a:avLst/>
            </a:prstGeom>
            <a:noFill/>
            <a:ln w="9525" cap="sq">
              <a:solidFill>
                <a:schemeClr val="accent1"/>
              </a:solidFill>
              <a:miter/>
            </a:ln>
          </p:spPr>
        </p:cxn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5085027" y="1499376"/>
            <a:ext cx="1731937" cy="1731937"/>
            <a:chOff x="5085027" y="1499376"/>
            <a:chExt cx="1731937" cy="1731937"/>
          </a:xfrm>
        </p:grpSpPr>
        <p:sp>
          <p:nvSpPr>
            <p:cNvPr id="4" name="标题 1"/>
            <p:cNvSpPr txBox="1"/>
            <p:nvPr/>
          </p:nvSpPr>
          <p:spPr>
            <a:xfrm rot="19260000">
              <a:off x="5335290" y="1749639"/>
              <a:ext cx="1231411" cy="1231410"/>
            </a:xfrm>
            <a:prstGeom prst="arc">
              <a:avLst>
                <a:gd name="adj1" fmla="val 16200000"/>
                <a:gd name="adj2" fmla="val 20799759"/>
              </a:avLst>
            </a:prstGeom>
            <a:noFill/>
            <a:ln w="63500" cap="rnd">
              <a:gradFill>
                <a:gsLst>
                  <a:gs pos="0">
                    <a:schemeClr val="accent2">
                      <a:lumMod val="90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 rot="18960000" flipV="1">
              <a:off x="6286777" y="1863425"/>
              <a:ext cx="185841" cy="147905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876559" y="2845494"/>
            <a:ext cx="1731307" cy="1731307"/>
            <a:chOff x="3876559" y="2845494"/>
            <a:chExt cx="1731307" cy="1731307"/>
          </a:xfrm>
        </p:grpSpPr>
        <p:sp>
          <p:nvSpPr>
            <p:cNvPr id="7" name="标题 1"/>
            <p:cNvSpPr txBox="1"/>
            <p:nvPr/>
          </p:nvSpPr>
          <p:spPr>
            <a:xfrm rot="2328287" flipV="1">
              <a:off x="4126507" y="3095443"/>
              <a:ext cx="1231411" cy="1231410"/>
            </a:xfrm>
            <a:prstGeom prst="arc">
              <a:avLst>
                <a:gd name="adj1" fmla="val 16200000"/>
                <a:gd name="adj2" fmla="val 20799759"/>
              </a:avLst>
            </a:prstGeom>
            <a:noFill/>
            <a:ln w="63500" cap="rnd">
              <a:solidFill>
                <a:schemeClr val="accent2">
                  <a:lumMod val="9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rot="3007300">
              <a:off x="5077993" y="4085529"/>
              <a:ext cx="185841" cy="147905"/>
            </a:xfrm>
            <a:prstGeom prst="triangle">
              <a:avLst/>
            </a:prstGeom>
            <a:solidFill>
              <a:schemeClr val="accent2">
                <a:lumMod val="9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>
            <a:off x="653692" y="2308685"/>
            <a:ext cx="2706708" cy="531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DC3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前端开发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2868772"/>
            <a:ext cx="2700000" cy="16819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深入掌握 Vue.js 框架应用与优化技巧，积累响应式设计、组件化开发经验。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818900" y="2297110"/>
            <a:ext cx="2706708" cy="531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团队协作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818900" y="2857197"/>
            <a:ext cx="2700000" cy="17073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采用敏捷开发方法，团队协作高效，按时交付高质量产品。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8501885" y="2613740"/>
            <a:ext cx="155872" cy="134372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 flipH="1">
            <a:off x="3482502" y="2613740"/>
            <a:ext cx="155872" cy="134372"/>
          </a:xfrm>
          <a:prstGeom prst="triangle">
            <a:avLst/>
          </a:prstGeom>
          <a:solidFill>
            <a:schemeClr val="accent2">
              <a:lumMod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39650" y="4352104"/>
            <a:ext cx="2694008" cy="5319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8DC3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后端开发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98350" y="4912191"/>
            <a:ext cx="3195300" cy="1478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熟练运用 Spring Boot 构建高性能后端服务，深入理解微服务架构与数据库优化。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7200000" flipH="1">
            <a:off x="6011714" y="4335860"/>
            <a:ext cx="155872" cy="134372"/>
          </a:xfrm>
          <a:prstGeom prst="triangle">
            <a:avLst/>
          </a:prstGeom>
          <a:solidFill>
            <a:schemeClr val="accent2">
              <a:lumMod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5400000" flipH="1">
            <a:off x="3634902" y="2766140"/>
            <a:ext cx="155872" cy="134372"/>
          </a:xfrm>
          <a:prstGeom prst="triangle">
            <a:avLst/>
          </a:prstGeom>
          <a:solidFill>
            <a:schemeClr val="accent2">
              <a:lumMod val="9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3649777" y="1975439"/>
            <a:ext cx="4645154" cy="2150737"/>
            <a:chOff x="3649777" y="1975439"/>
            <a:chExt cx="4645154" cy="2150737"/>
          </a:xfrm>
        </p:grpSpPr>
        <p:sp>
          <p:nvSpPr>
            <p:cNvPr id="20" name="标题 1"/>
            <p:cNvSpPr txBox="1"/>
            <p:nvPr/>
          </p:nvSpPr>
          <p:spPr>
            <a:xfrm rot="18423172" flipH="1">
              <a:off x="3956611" y="2282273"/>
              <a:ext cx="1531752" cy="1531751"/>
            </a:xfrm>
            <a:prstGeom prst="arc">
              <a:avLst>
                <a:gd name="adj1" fmla="val 9798045"/>
                <a:gd name="adj2" fmla="val 5261848"/>
              </a:avLst>
            </a:prstGeom>
            <a:noFill/>
            <a:ln w="508000" cap="rnd">
              <a:gradFill>
                <a:gsLst>
                  <a:gs pos="0">
                    <a:schemeClr val="accent2">
                      <a:lumMod val="90000"/>
                    </a:schemeClr>
                  </a:gs>
                  <a:gs pos="100000">
                    <a:schemeClr val="accent2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8423172" flipH="1">
              <a:off x="5206478" y="2282273"/>
              <a:ext cx="1531752" cy="1531751"/>
            </a:xfrm>
            <a:prstGeom prst="arc">
              <a:avLst>
                <a:gd name="adj1" fmla="val 9729398"/>
                <a:gd name="adj2" fmla="val 16268666"/>
              </a:avLst>
            </a:prstGeom>
            <a:noFill/>
            <a:ln w="508000" cap="rnd">
              <a:gradFill>
                <a:gsLst>
                  <a:gs pos="0">
                    <a:schemeClr val="accent2">
                      <a:lumMod val="9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3176828" flipH="1" flipV="1">
              <a:off x="5206478" y="2287591"/>
              <a:ext cx="1531752" cy="1531751"/>
            </a:xfrm>
            <a:prstGeom prst="arc">
              <a:avLst>
                <a:gd name="adj1" fmla="val 9742101"/>
                <a:gd name="adj2" fmla="val 16258728"/>
              </a:avLst>
            </a:prstGeom>
            <a:noFill/>
            <a:ln w="508000" cap="rnd">
              <a:gradFill>
                <a:gsLst>
                  <a:gs pos="0">
                    <a:schemeClr val="accent2">
                      <a:lumMod val="90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3176828">
              <a:off x="6456345" y="2282273"/>
              <a:ext cx="1531752" cy="1531751"/>
            </a:xfrm>
            <a:prstGeom prst="arc">
              <a:avLst>
                <a:gd name="adj1" fmla="val 9798045"/>
                <a:gd name="adj2" fmla="val 5480267"/>
              </a:avLst>
            </a:prstGeom>
            <a:noFill/>
            <a:ln w="508000" cap="rnd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4" name="标题 1"/>
          <p:cNvSpPr txBox="1"/>
          <p:nvPr/>
        </p:nvSpPr>
        <p:spPr>
          <a:xfrm>
            <a:off x="4423326" y="2763598"/>
            <a:ext cx="574418" cy="57441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50800" dist="381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5673530" y="2763598"/>
            <a:ext cx="574418" cy="57441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50800" dist="381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932181" y="2763598"/>
            <a:ext cx="574418" cy="574418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50800" dist="381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577797" y="2927040"/>
            <a:ext cx="299263" cy="247533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2">
              <a:lumMod val="90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5811107" y="2915149"/>
            <a:ext cx="299263" cy="27131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90000"/>
                </a:schemeClr>
              </a:gs>
              <a:gs pos="100000">
                <a:schemeClr val="accent1"/>
              </a:gs>
            </a:gsLst>
            <a:lin ang="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069759" y="2901175"/>
            <a:ext cx="299263" cy="29926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6370209" y="2845494"/>
            <a:ext cx="1731307" cy="1731307"/>
            <a:chOff x="6370209" y="2845494"/>
            <a:chExt cx="1731307" cy="1731307"/>
          </a:xfrm>
        </p:grpSpPr>
        <p:sp>
          <p:nvSpPr>
            <p:cNvPr id="31" name="标题 1"/>
            <p:cNvSpPr txBox="1"/>
            <p:nvPr/>
          </p:nvSpPr>
          <p:spPr>
            <a:xfrm rot="2328287" flipV="1">
              <a:off x="6620157" y="3095443"/>
              <a:ext cx="1231411" cy="1231410"/>
            </a:xfrm>
            <a:prstGeom prst="arc">
              <a:avLst>
                <a:gd name="adj1" fmla="val 16200000"/>
                <a:gd name="adj2" fmla="val 20799759"/>
              </a:avLst>
            </a:prstGeom>
            <a:noFill/>
            <a:ln w="63500" cap="rnd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 rot="3007300">
              <a:off x="7571644" y="4085529"/>
              <a:ext cx="185841" cy="147905"/>
            </a:xfrm>
            <a:prstGeom prst="triangl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33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技术收获</a:t>
            </a: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22855" y="1962395"/>
            <a:ext cx="3051232" cy="3051394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05392" y="1962395"/>
            <a:ext cx="3051232" cy="305139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336597" y="2108352"/>
            <a:ext cx="2759334" cy="275948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3004783"/>
            <a:ext cx="966568" cy="966618"/>
          </a:xfrm>
          <a:prstGeom prst="ellipse">
            <a:avLst/>
          </a:prstGeom>
          <a:solidFill>
            <a:schemeClr val="accent1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765357" y="3278311"/>
            <a:ext cx="2264784" cy="11084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持续优化现有功能，增加跨境电商业务、社交分享功能，提升用户体验。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38840" y="3301403"/>
            <a:ext cx="409688" cy="39647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765357" y="2876040"/>
            <a:ext cx="2264784" cy="4022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功能扩展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34339" y="1962395"/>
            <a:ext cx="3051232" cy="3051394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716876" y="1962395"/>
            <a:ext cx="3051232" cy="305139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048081" y="2108352"/>
            <a:ext cx="2759334" cy="275948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371884" y="3004783"/>
            <a:ext cx="966568" cy="966618"/>
          </a:xfrm>
          <a:prstGeom prst="ellipse">
            <a:avLst/>
          </a:prstGeom>
          <a:solidFill>
            <a:schemeClr val="accent1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476841" y="3278311"/>
            <a:ext cx="2264784" cy="11084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项目具有广阔商业化前景，个性化推荐功能将为商家带来更多销售机会。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50324" y="3294794"/>
            <a:ext cx="409688" cy="409688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76841" y="2876040"/>
            <a:ext cx="2264784" cy="4022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商业化前景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345825" y="1962395"/>
            <a:ext cx="3051232" cy="3051394"/>
          </a:xfrm>
          <a:prstGeom prst="ellipse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428362" y="1962395"/>
            <a:ext cx="3051232" cy="3051394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759566" y="2108352"/>
            <a:ext cx="2759334" cy="275948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83370" y="3004783"/>
            <a:ext cx="966568" cy="966618"/>
          </a:xfrm>
          <a:prstGeom prst="ellipse">
            <a:avLst/>
          </a:prstGeom>
          <a:solidFill>
            <a:schemeClr val="accent1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188327" y="3278311"/>
            <a:ext cx="2264784" cy="11084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持续关注新技术发展，探索 AI、大数据等技术在电商平台中的应用，推动项目升级。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361810" y="3310143"/>
            <a:ext cx="409688" cy="378990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188327" y="2876040"/>
            <a:ext cx="2264784" cy="40227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技术创新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未来展望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-19360"/>
            <a:ext cx="12210288" cy="6877359"/>
          </a:xfrm>
          <a:prstGeom prst="rect">
            <a:avLst/>
          </a:prstGeom>
          <a:gradFill>
            <a:gsLst>
              <a:gs pos="0">
                <a:schemeClr val="bg1">
                  <a:alpha val="31038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3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5847908" y="110191"/>
            <a:ext cx="6344092" cy="6747809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56000"/>
                </a:schemeClr>
              </a:gs>
              <a:gs pos="100000">
                <a:schemeClr val="accent1">
                  <a:lumMod val="40000"/>
                  <a:lumOff val="60000"/>
                  <a:alpha val="31673"/>
                </a:schemeClr>
              </a:gs>
            </a:gsLst>
            <a:lin ang="21594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01507" y="424598"/>
            <a:ext cx="5123872" cy="544993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999747" y="2919663"/>
            <a:ext cx="5441222" cy="165233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20000"/>
              </a:lnSpc>
            </a:pPr>
            <a:r>
              <a:rPr kumimoji="1" lang="en-US" altLang="zh-CN" sz="4000">
                <a:ln w="3175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谢谢大家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815389" y="1604211"/>
            <a:ext cx="3609112" cy="155608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kumimoji="1" lang="en-US" altLang="zh-CN" sz="8800" dirty="0">
                <a:ln w="3175">
                  <a:noFill/>
                </a:ln>
                <a:gradFill>
                  <a:gsLst>
                    <a:gs pos="0">
                      <a:srgbClr val="59AAF2">
                        <a:alpha val="100000"/>
                      </a:srgbClr>
                    </a:gs>
                    <a:gs pos="100000">
                      <a:srgbClr val="C8E3FB">
                        <a:alpha val="0"/>
                      </a:srgbClr>
                    </a:gs>
                  </a:gsLst>
                  <a:lin ang="5400000" scaled="0"/>
                </a:gradFill>
                <a:latin typeface="Source Han Sans CN Bold"/>
                <a:ea typeface="Source Han Sans CN Bold"/>
                <a:cs typeface="Source Han Sans CN Bold"/>
              </a:rPr>
              <a:t>2025</a:t>
            </a:r>
            <a:endParaRPr kumimoji="1" lang="zh-CN" altLang="en-US" dirty="0"/>
          </a:p>
        </p:txBody>
      </p:sp>
      <p:sp>
        <p:nvSpPr>
          <p:cNvPr id="9" name="标题 1"/>
          <p:cNvSpPr txBox="1"/>
          <p:nvPr/>
        </p:nvSpPr>
        <p:spPr>
          <a:xfrm flipH="1">
            <a:off x="10542955" y="6051883"/>
            <a:ext cx="829728" cy="280275"/>
          </a:xfrm>
          <a:custGeom>
            <a:avLst/>
            <a:gdLst>
              <a:gd name="connsiteX0" fmla="*/ 985324 w 1954210"/>
              <a:gd name="connsiteY0" fmla="*/ 0 h 1147870"/>
              <a:gd name="connsiteX1" fmla="*/ 1280281 w 1954210"/>
              <a:gd name="connsiteY1" fmla="*/ 0 h 1147870"/>
              <a:gd name="connsiteX2" fmla="*/ 1462005 w 1954210"/>
              <a:gd name="connsiteY2" fmla="*/ 574392 h 1147870"/>
              <a:gd name="connsiteX3" fmla="*/ 1280281 w 1954210"/>
              <a:gd name="connsiteY3" fmla="*/ 1147870 h 1147870"/>
              <a:gd name="connsiteX4" fmla="*/ 985324 w 1954210"/>
              <a:gd name="connsiteY4" fmla="*/ 1147870 h 1147870"/>
              <a:gd name="connsiteX5" fmla="*/ 1167960 w 1954210"/>
              <a:gd name="connsiteY5" fmla="*/ 574392 h 1147870"/>
              <a:gd name="connsiteX6" fmla="*/ 0 w 1954210"/>
              <a:gd name="connsiteY6" fmla="*/ 0 h 1147870"/>
              <a:gd name="connsiteX7" fmla="*/ 294045 w 1954210"/>
              <a:gd name="connsiteY7" fmla="*/ 0 h 1147870"/>
              <a:gd name="connsiteX8" fmla="*/ 475768 w 1954210"/>
              <a:gd name="connsiteY8" fmla="*/ 574392 h 1147870"/>
              <a:gd name="connsiteX9" fmla="*/ 294045 w 1954210"/>
              <a:gd name="connsiteY9" fmla="*/ 1147870 h 1147870"/>
              <a:gd name="connsiteX10" fmla="*/ 0 w 1954210"/>
              <a:gd name="connsiteY10" fmla="*/ 1147870 h 1147870"/>
              <a:gd name="connsiteX11" fmla="*/ 181724 w 1954210"/>
              <a:gd name="connsiteY11" fmla="*/ 574392 h 1147870"/>
              <a:gd name="connsiteX12" fmla="*/ 493118 w 1954210"/>
              <a:gd name="connsiteY12" fmla="*/ 0 h 1147870"/>
              <a:gd name="connsiteX13" fmla="*/ 787163 w 1954210"/>
              <a:gd name="connsiteY13" fmla="*/ 0 h 1147870"/>
              <a:gd name="connsiteX14" fmla="*/ 968886 w 1954210"/>
              <a:gd name="connsiteY14" fmla="*/ 574392 h 1147870"/>
              <a:gd name="connsiteX15" fmla="*/ 787163 w 1954210"/>
              <a:gd name="connsiteY15" fmla="*/ 1147870 h 1147870"/>
              <a:gd name="connsiteX16" fmla="*/ 493118 w 1954210"/>
              <a:gd name="connsiteY16" fmla="*/ 1147870 h 1147870"/>
              <a:gd name="connsiteX17" fmla="*/ 674842 w 1954210"/>
              <a:gd name="connsiteY17" fmla="*/ 574392 h 1147870"/>
              <a:gd name="connsiteX18" fmla="*/ 1478442 w 1954210"/>
              <a:gd name="connsiteY18" fmla="*/ 0 h 1147870"/>
              <a:gd name="connsiteX19" fmla="*/ 1772486 w 1954210"/>
              <a:gd name="connsiteY19" fmla="*/ 0 h 1147870"/>
              <a:gd name="connsiteX20" fmla="*/ 1954210 w 1954210"/>
              <a:gd name="connsiteY20" fmla="*/ 574392 h 1147870"/>
              <a:gd name="connsiteX21" fmla="*/ 1772486 w 1954210"/>
              <a:gd name="connsiteY21" fmla="*/ 1147870 h 1147870"/>
              <a:gd name="connsiteX22" fmla="*/ 1478442 w 1954210"/>
              <a:gd name="connsiteY22" fmla="*/ 1147870 h 1147870"/>
              <a:gd name="connsiteX23" fmla="*/ 1660166 w 1954210"/>
              <a:gd name="connsiteY23" fmla="*/ 574392 h 1147870"/>
            </a:gdLst>
            <a:ahLst/>
            <a:cxnLst/>
            <a:rect l="l" t="t" r="r" b="b"/>
            <a:pathLst>
              <a:path w="1954210" h="1147870">
                <a:moveTo>
                  <a:pt x="985324" y="0"/>
                </a:moveTo>
                <a:lnTo>
                  <a:pt x="1280281" y="0"/>
                </a:lnTo>
                <a:lnTo>
                  <a:pt x="1462005" y="574392"/>
                </a:lnTo>
                <a:lnTo>
                  <a:pt x="1280281" y="1147870"/>
                </a:lnTo>
                <a:lnTo>
                  <a:pt x="985324" y="1147870"/>
                </a:lnTo>
                <a:lnTo>
                  <a:pt x="1167960" y="574392"/>
                </a:lnTo>
                <a:close/>
                <a:moveTo>
                  <a:pt x="0" y="0"/>
                </a:moveTo>
                <a:lnTo>
                  <a:pt x="294045" y="0"/>
                </a:lnTo>
                <a:lnTo>
                  <a:pt x="475768" y="574392"/>
                </a:lnTo>
                <a:lnTo>
                  <a:pt x="294045" y="1147870"/>
                </a:lnTo>
                <a:lnTo>
                  <a:pt x="0" y="1147870"/>
                </a:lnTo>
                <a:lnTo>
                  <a:pt x="181724" y="574392"/>
                </a:lnTo>
                <a:close/>
                <a:moveTo>
                  <a:pt x="493118" y="0"/>
                </a:moveTo>
                <a:lnTo>
                  <a:pt x="787163" y="0"/>
                </a:lnTo>
                <a:lnTo>
                  <a:pt x="968886" y="574392"/>
                </a:lnTo>
                <a:lnTo>
                  <a:pt x="787163" y="1147870"/>
                </a:lnTo>
                <a:lnTo>
                  <a:pt x="493118" y="1147870"/>
                </a:lnTo>
                <a:lnTo>
                  <a:pt x="674842" y="574392"/>
                </a:lnTo>
                <a:close/>
                <a:moveTo>
                  <a:pt x="1478442" y="0"/>
                </a:moveTo>
                <a:lnTo>
                  <a:pt x="1772486" y="0"/>
                </a:lnTo>
                <a:lnTo>
                  <a:pt x="1954210" y="574392"/>
                </a:lnTo>
                <a:lnTo>
                  <a:pt x="1772486" y="1147870"/>
                </a:lnTo>
                <a:lnTo>
                  <a:pt x="1478442" y="1147870"/>
                </a:lnTo>
                <a:lnTo>
                  <a:pt x="1660166" y="574392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accent1"/>
              </a:gs>
            </a:gsLst>
            <a:lin ang="0" scaled="0"/>
          </a:gradFill>
          <a:ln w="912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>
            <a:off x="4207633" y="4993409"/>
            <a:ext cx="1128923" cy="1200764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0800000">
            <a:off x="8111199" y="2137306"/>
            <a:ext cx="395330" cy="42048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flipH="1">
            <a:off x="3224867" y="5848679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6118294" y="415212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gradFill>
            <a:gsLst>
              <a:gs pos="11000">
                <a:schemeClr val="accent1">
                  <a:lumMod val="40000"/>
                  <a:lumOff val="60000"/>
                  <a:alpha val="23000"/>
                </a:schemeClr>
              </a:gs>
              <a:gs pos="100000">
                <a:schemeClr val="accent1">
                  <a:alpha val="16000"/>
                </a:schemeClr>
              </a:gs>
            </a:gsLst>
            <a:lin ang="5400000" scaled="0"/>
          </a:gra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144000" y="4600811"/>
            <a:ext cx="2331148" cy="2679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 flipH="1">
            <a:off x="6340643" y="4734795"/>
            <a:ext cx="2899610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  <p:sp>
        <p:nvSpPr>
          <p:cNvPr id="16" name="标题 1"/>
          <p:cNvSpPr txBox="1"/>
          <p:nvPr/>
        </p:nvSpPr>
        <p:spPr>
          <a:xfrm>
            <a:off x="7299660" y="5229621"/>
            <a:ext cx="400453" cy="400453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390590" y="5314067"/>
            <a:ext cx="213768" cy="231561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654906" y="5229621"/>
            <a:ext cx="400453" cy="400453"/>
          </a:xfrm>
          <a:prstGeom prst="ellips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744170" y="5322679"/>
            <a:ext cx="227407" cy="214336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576263" y="5173579"/>
            <a:ext cx="938617" cy="512536"/>
          </a:xfrm>
          <a:prstGeom prst="rect">
            <a:avLst/>
          </a:prstGeom>
          <a:noFill/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r>
              <a:rPr lang="zh-CN" altLang="zh-CN" dirty="0"/>
              <a:t>李健彰</a:t>
            </a:r>
            <a:endParaRPr kumimoji="1" lang="zh-CN" altLang="en-US" dirty="0"/>
          </a:p>
        </p:txBody>
      </p:sp>
      <p:sp>
        <p:nvSpPr>
          <p:cNvPr id="21" name="标题 1"/>
          <p:cNvSpPr txBox="1"/>
          <p:nvPr/>
        </p:nvSpPr>
        <p:spPr>
          <a:xfrm>
            <a:off x="10729387" y="5173579"/>
            <a:ext cx="813282" cy="512536"/>
          </a:xfrm>
          <a:prstGeom prst="rect">
            <a:avLst/>
          </a:prstGeom>
          <a:noFill/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2025.6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795850" y="5173579"/>
            <a:ext cx="1098439" cy="512536"/>
          </a:xfrm>
          <a:prstGeom prst="rect">
            <a:avLst/>
          </a:prstGeom>
          <a:noFill/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主讲人：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0131916" y="5173579"/>
            <a:ext cx="987578" cy="512536"/>
          </a:xfrm>
          <a:prstGeom prst="rect">
            <a:avLst/>
          </a:prstGeom>
          <a:noFill/>
          <a:ln w="1905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时间：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-19360"/>
            <a:ext cx="12210288" cy="6877359"/>
          </a:xfrm>
          <a:prstGeom prst="rect">
            <a:avLst/>
          </a:prstGeom>
          <a:gradFill>
            <a:gsLst>
              <a:gs pos="0">
                <a:schemeClr val="bg1">
                  <a:alpha val="31038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3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5866194" y="126937"/>
            <a:ext cx="6344092" cy="6747809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56000"/>
                </a:schemeClr>
              </a:gs>
              <a:gs pos="100000">
                <a:schemeClr val="accent1">
                  <a:lumMod val="40000"/>
                  <a:lumOff val="60000"/>
                  <a:alpha val="31673"/>
                </a:schemeClr>
              </a:gs>
            </a:gsLst>
            <a:lin ang="21594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144000" y="5483127"/>
            <a:ext cx="2331148" cy="2679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01507" y="424598"/>
            <a:ext cx="5123872" cy="544993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4207633" y="4993409"/>
            <a:ext cx="1128923" cy="1200764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368178" y="1690622"/>
            <a:ext cx="395330" cy="42048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224867" y="5848679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6118294" y="415212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gradFill>
            <a:gsLst>
              <a:gs pos="11000">
                <a:schemeClr val="accent1">
                  <a:lumMod val="40000"/>
                  <a:lumOff val="60000"/>
                  <a:alpha val="23000"/>
                </a:schemeClr>
              </a:gs>
              <a:gs pos="100000">
                <a:schemeClr val="accent1">
                  <a:alpha val="16000"/>
                </a:schemeClr>
              </a:gs>
            </a:gsLst>
            <a:lin ang="5400000" scaled="0"/>
          </a:gra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92557" y="3433011"/>
            <a:ext cx="5322264" cy="19571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项目介绍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46439" y="2243781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679276" y="941057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01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 flipH="1">
            <a:off x="6340643" y="5617111"/>
            <a:ext cx="2899610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66715" y="1415886"/>
            <a:ext cx="3425732" cy="11083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>
                  <a:lumMod val="60000"/>
                  <a:lumOff val="40000"/>
                  <a:alpha val="85000"/>
                </a:schemeClr>
              </a:gs>
              <a:gs pos="100000">
                <a:schemeClr val="accent1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66715" y="3415556"/>
            <a:ext cx="3425732" cy="2200729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94704" y="1520815"/>
            <a:ext cx="943429" cy="898504"/>
          </a:xfrm>
          <a:prstGeom prst="pentag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27000" dist="38100" dir="8100000" algn="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31307" y="1756912"/>
            <a:ext cx="470223" cy="426311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499848" y="2624528"/>
            <a:ext cx="359466" cy="725715"/>
          </a:xfrm>
          <a:prstGeom prst="downArrow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20865" y="3605747"/>
            <a:ext cx="3117432" cy="14560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当前电商生态面临信息过载与精准度不足、管理模式滞后两大问题，传统检索效率低下，线下纸质管理效率低、成本高。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891814" y="1415886"/>
            <a:ext cx="3425732" cy="1108363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55000">
                <a:schemeClr val="accent1">
                  <a:lumMod val="60000"/>
                  <a:lumOff val="40000"/>
                  <a:alpha val="85000"/>
                </a:schemeClr>
              </a:gs>
              <a:gs pos="100000">
                <a:schemeClr val="accent1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7891814" y="3415556"/>
            <a:ext cx="3425732" cy="2200729"/>
          </a:xfrm>
          <a:prstGeom prst="rect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55427" y="1520815"/>
            <a:ext cx="943429" cy="898504"/>
          </a:xfrm>
          <a:prstGeom prst="pentagon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127000" dist="38100" dir="8100000" algn="tr" rotWithShape="0">
              <a:schemeClr val="accent1">
                <a:lumMod val="75000"/>
                <a:alpha val="4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296720" y="1756912"/>
            <a:ext cx="460842" cy="426311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424947" y="2624528"/>
            <a:ext cx="359466" cy="725715"/>
          </a:xfrm>
          <a:prstGeom prst="downArrow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973621" y="3605747"/>
            <a:ext cx="3262119" cy="14560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精准推荐、全流程线上化、多角色协同，系统响应快，支持高并发，数据安全可靠。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29265" y="1415886"/>
            <a:ext cx="3425732" cy="1108363"/>
          </a:xfrm>
          <a:prstGeom prst="rect">
            <a:avLst/>
          </a:prstGeom>
          <a:gradFill>
            <a:gsLst>
              <a:gs pos="0">
                <a:schemeClr val="accent2">
                  <a:lumMod val="20000"/>
                  <a:lumOff val="80000"/>
                </a:schemeClr>
              </a:gs>
              <a:gs pos="55000">
                <a:schemeClr val="accent2">
                  <a:alpha val="85000"/>
                </a:schemeClr>
              </a:gs>
              <a:gs pos="100000">
                <a:schemeClr val="accent2"/>
              </a:gs>
            </a:gsLst>
            <a:lin ang="1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29265" y="3415556"/>
            <a:ext cx="3425732" cy="2200729"/>
          </a:xfrm>
          <a:prstGeom prst="rect">
            <a:avLst/>
          </a:prstGeom>
          <a:noFill/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592879" y="1520815"/>
            <a:ext cx="943429" cy="898504"/>
          </a:xfrm>
          <a:prstGeom prst="pentagon">
            <a:avLst/>
          </a:prstGeom>
          <a:solidFill>
            <a:schemeClr val="accent2"/>
          </a:solidFill>
          <a:ln w="12700" cap="sq">
            <a:noFill/>
            <a:miter/>
          </a:ln>
          <a:effectLst>
            <a:outerShdw blurRad="127000" dist="38100" dir="8100000" algn="tr" rotWithShape="0">
              <a:schemeClr val="accent2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859605" y="1756912"/>
            <a:ext cx="409977" cy="426311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962398" y="2624528"/>
            <a:ext cx="359466" cy="725715"/>
          </a:xfrm>
          <a:prstGeom prst="downArrow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583415" y="3580853"/>
            <a:ext cx="3117432" cy="145600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我们的平台通过智能化手段，实现个性化推荐、全流程线上化、多角色协同，解决上述痛点。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074950" y="1544425"/>
            <a:ext cx="2276635" cy="8748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电商痛点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571257" y="1544425"/>
            <a:ext cx="2276635" cy="8748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解决方案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035673" y="1544425"/>
            <a:ext cx="2276635" cy="87489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核心功能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项目背景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07061" y="2205037"/>
            <a:ext cx="3395086" cy="3025776"/>
          </a:xfrm>
          <a:prstGeom prst="roundRect">
            <a:avLst>
              <a:gd name="adj" fmla="val 4605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90138" y="2514600"/>
            <a:ext cx="2828932" cy="74676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前端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90139" y="3277860"/>
            <a:ext cx="2828931" cy="178944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选用 Vue.js 3 + Element Plus，性能提升，组件丰富，实现单页应用，提升用户体验。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48235" y="1981465"/>
            <a:ext cx="437802" cy="379242"/>
          </a:xfrm>
          <a:custGeom>
            <a:avLst/>
            <a:gdLst/>
            <a:ahLst/>
            <a:cxnLst/>
            <a:rect l="l" t="t" r="r" b="b"/>
            <a:pathLst>
              <a:path w="315441" h="273249">
                <a:moveTo>
                  <a:pt x="283964" y="0"/>
                </a:moveTo>
                <a:lnTo>
                  <a:pt x="315441" y="59606"/>
                </a:lnTo>
                <a:cubicBezTo>
                  <a:pt x="289768" y="71661"/>
                  <a:pt x="272020" y="83660"/>
                  <a:pt x="262198" y="95604"/>
                </a:cubicBezTo>
                <a:cubicBezTo>
                  <a:pt x="252375" y="107547"/>
                  <a:pt x="246906" y="121667"/>
                  <a:pt x="245789" y="137964"/>
                </a:cubicBezTo>
                <a:lnTo>
                  <a:pt x="315441" y="137964"/>
                </a:lnTo>
                <a:lnTo>
                  <a:pt x="315441" y="273249"/>
                </a:lnTo>
                <a:lnTo>
                  <a:pt x="169775" y="273249"/>
                </a:lnTo>
                <a:lnTo>
                  <a:pt x="169775" y="161070"/>
                </a:lnTo>
                <a:cubicBezTo>
                  <a:pt x="169775" y="119770"/>
                  <a:pt x="178370" y="87177"/>
                  <a:pt x="195560" y="63290"/>
                </a:cubicBezTo>
                <a:cubicBezTo>
                  <a:pt x="212750" y="39403"/>
                  <a:pt x="242217" y="18306"/>
                  <a:pt x="283964" y="0"/>
                </a:cubicBezTo>
                <a:close/>
                <a:moveTo>
                  <a:pt x="114188" y="0"/>
                </a:moveTo>
                <a:lnTo>
                  <a:pt x="145665" y="59606"/>
                </a:lnTo>
                <a:cubicBezTo>
                  <a:pt x="119992" y="71661"/>
                  <a:pt x="102245" y="83660"/>
                  <a:pt x="92422" y="95604"/>
                </a:cubicBezTo>
                <a:cubicBezTo>
                  <a:pt x="82599" y="107547"/>
                  <a:pt x="77130" y="121667"/>
                  <a:pt x="76014" y="137964"/>
                </a:cubicBezTo>
                <a:lnTo>
                  <a:pt x="145665" y="137964"/>
                </a:lnTo>
                <a:lnTo>
                  <a:pt x="145665" y="273249"/>
                </a:lnTo>
                <a:lnTo>
                  <a:pt x="0" y="273249"/>
                </a:lnTo>
                <a:lnTo>
                  <a:pt x="0" y="161070"/>
                </a:lnTo>
                <a:cubicBezTo>
                  <a:pt x="0" y="119770"/>
                  <a:pt x="8595" y="87177"/>
                  <a:pt x="25784" y="63290"/>
                </a:cubicBezTo>
                <a:cubicBezTo>
                  <a:pt x="42974" y="39403"/>
                  <a:pt x="72442" y="18306"/>
                  <a:pt x="114188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178790" y="2067281"/>
            <a:ext cx="3834420" cy="3165119"/>
          </a:xfrm>
          <a:prstGeom prst="roundRect">
            <a:avLst>
              <a:gd name="adj" fmla="val 4605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83355" y="2514600"/>
            <a:ext cx="3225291" cy="7493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后端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84155" y="3276600"/>
            <a:ext cx="3223690" cy="17907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选用 Spring Boot，自动配置功能强大，开发效率高，适合企业级应用。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543643" y="1814778"/>
            <a:ext cx="494455" cy="428317"/>
          </a:xfrm>
          <a:custGeom>
            <a:avLst/>
            <a:gdLst/>
            <a:ahLst/>
            <a:cxnLst/>
            <a:rect l="l" t="t" r="r" b="b"/>
            <a:pathLst>
              <a:path w="315441" h="273249">
                <a:moveTo>
                  <a:pt x="283964" y="0"/>
                </a:moveTo>
                <a:lnTo>
                  <a:pt x="315441" y="59606"/>
                </a:lnTo>
                <a:cubicBezTo>
                  <a:pt x="289768" y="71661"/>
                  <a:pt x="272020" y="83660"/>
                  <a:pt x="262198" y="95604"/>
                </a:cubicBezTo>
                <a:cubicBezTo>
                  <a:pt x="252375" y="107547"/>
                  <a:pt x="246906" y="121667"/>
                  <a:pt x="245789" y="137964"/>
                </a:cubicBezTo>
                <a:lnTo>
                  <a:pt x="315441" y="137964"/>
                </a:lnTo>
                <a:lnTo>
                  <a:pt x="315441" y="273249"/>
                </a:lnTo>
                <a:lnTo>
                  <a:pt x="169775" y="273249"/>
                </a:lnTo>
                <a:lnTo>
                  <a:pt x="169775" y="161070"/>
                </a:lnTo>
                <a:cubicBezTo>
                  <a:pt x="169775" y="119770"/>
                  <a:pt x="178370" y="87177"/>
                  <a:pt x="195560" y="63290"/>
                </a:cubicBezTo>
                <a:cubicBezTo>
                  <a:pt x="212750" y="39403"/>
                  <a:pt x="242217" y="18306"/>
                  <a:pt x="283964" y="0"/>
                </a:cubicBezTo>
                <a:close/>
                <a:moveTo>
                  <a:pt x="114188" y="0"/>
                </a:moveTo>
                <a:lnTo>
                  <a:pt x="145665" y="59606"/>
                </a:lnTo>
                <a:cubicBezTo>
                  <a:pt x="119992" y="71661"/>
                  <a:pt x="102245" y="83660"/>
                  <a:pt x="92422" y="95604"/>
                </a:cubicBezTo>
                <a:cubicBezTo>
                  <a:pt x="82599" y="107547"/>
                  <a:pt x="77130" y="121667"/>
                  <a:pt x="76014" y="137964"/>
                </a:cubicBezTo>
                <a:lnTo>
                  <a:pt x="145665" y="137964"/>
                </a:lnTo>
                <a:lnTo>
                  <a:pt x="145665" y="273249"/>
                </a:lnTo>
                <a:lnTo>
                  <a:pt x="0" y="273249"/>
                </a:lnTo>
                <a:lnTo>
                  <a:pt x="0" y="161070"/>
                </a:lnTo>
                <a:cubicBezTo>
                  <a:pt x="0" y="119770"/>
                  <a:pt x="8595" y="87177"/>
                  <a:pt x="25784" y="63290"/>
                </a:cubicBezTo>
                <a:cubicBezTo>
                  <a:pt x="42974" y="39403"/>
                  <a:pt x="72442" y="18306"/>
                  <a:pt x="114188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89853" y="2205037"/>
            <a:ext cx="3395086" cy="3027363"/>
          </a:xfrm>
          <a:prstGeom prst="roundRect">
            <a:avLst>
              <a:gd name="adj" fmla="val 4605"/>
            </a:avLst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460676" y="2514600"/>
            <a:ext cx="2853440" cy="74676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数据库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60231" y="3277860"/>
            <a:ext cx="2854331" cy="178944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64008" tIns="32004" rIns="64008" bIns="32004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选用 MySQL，高性能、高可靠性，适合电商事务处理。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518327" y="1981465"/>
            <a:ext cx="437802" cy="379242"/>
          </a:xfrm>
          <a:custGeom>
            <a:avLst/>
            <a:gdLst/>
            <a:ahLst/>
            <a:cxnLst/>
            <a:rect l="l" t="t" r="r" b="b"/>
            <a:pathLst>
              <a:path w="315441" h="273249">
                <a:moveTo>
                  <a:pt x="283964" y="0"/>
                </a:moveTo>
                <a:lnTo>
                  <a:pt x="315441" y="59606"/>
                </a:lnTo>
                <a:cubicBezTo>
                  <a:pt x="289768" y="71661"/>
                  <a:pt x="272020" y="83660"/>
                  <a:pt x="262198" y="95604"/>
                </a:cubicBezTo>
                <a:cubicBezTo>
                  <a:pt x="252375" y="107547"/>
                  <a:pt x="246906" y="121667"/>
                  <a:pt x="245789" y="137964"/>
                </a:cubicBezTo>
                <a:lnTo>
                  <a:pt x="315441" y="137964"/>
                </a:lnTo>
                <a:lnTo>
                  <a:pt x="315441" y="273249"/>
                </a:lnTo>
                <a:lnTo>
                  <a:pt x="169775" y="273249"/>
                </a:lnTo>
                <a:lnTo>
                  <a:pt x="169775" y="161070"/>
                </a:lnTo>
                <a:cubicBezTo>
                  <a:pt x="169775" y="119770"/>
                  <a:pt x="178370" y="87177"/>
                  <a:pt x="195560" y="63290"/>
                </a:cubicBezTo>
                <a:cubicBezTo>
                  <a:pt x="212750" y="39403"/>
                  <a:pt x="242217" y="18306"/>
                  <a:pt x="283964" y="0"/>
                </a:cubicBezTo>
                <a:close/>
                <a:moveTo>
                  <a:pt x="114188" y="0"/>
                </a:moveTo>
                <a:lnTo>
                  <a:pt x="145665" y="59606"/>
                </a:lnTo>
                <a:cubicBezTo>
                  <a:pt x="119992" y="71661"/>
                  <a:pt x="102245" y="83660"/>
                  <a:pt x="92422" y="95604"/>
                </a:cubicBezTo>
                <a:cubicBezTo>
                  <a:pt x="82599" y="107547"/>
                  <a:pt x="77130" y="121667"/>
                  <a:pt x="76014" y="137964"/>
                </a:cubicBezTo>
                <a:lnTo>
                  <a:pt x="145665" y="137964"/>
                </a:lnTo>
                <a:lnTo>
                  <a:pt x="145665" y="273249"/>
                </a:lnTo>
                <a:lnTo>
                  <a:pt x="0" y="273249"/>
                </a:lnTo>
                <a:lnTo>
                  <a:pt x="0" y="161070"/>
                </a:lnTo>
                <a:cubicBezTo>
                  <a:pt x="0" y="119770"/>
                  <a:pt x="8595" y="87177"/>
                  <a:pt x="25784" y="63290"/>
                </a:cubicBezTo>
                <a:cubicBezTo>
                  <a:pt x="42974" y="39403"/>
                  <a:pt x="72442" y="18306"/>
                  <a:pt x="114188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技术选型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77290" y="2001520"/>
            <a:ext cx="3759200" cy="3759200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1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77290" y="2499360"/>
            <a:ext cx="2763520" cy="276352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177290" y="2631440"/>
            <a:ext cx="2499360" cy="249936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389718" y="2843868"/>
            <a:ext cx="2074504" cy="2074504"/>
          </a:xfrm>
          <a:prstGeom prst="ellipse">
            <a:avLst/>
          </a:prstGeom>
          <a:noFill/>
          <a:ln w="12700" cap="sq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93000">
                  <a:schemeClr val="bg1">
                    <a:alpha val="0"/>
                  </a:schemeClr>
                </a:gs>
              </a:gsLst>
              <a:lin ang="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1891360" y="3430529"/>
            <a:ext cx="1071220" cy="90118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2310130" y="2474668"/>
            <a:ext cx="2357120" cy="5486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785297" y="2232169"/>
            <a:ext cx="6216713" cy="10178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郭欣凯负责前端开发，李健彰负责后端开发，团队高效协作，按时完成项目。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552034" y="2563057"/>
            <a:ext cx="1779936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团队协作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4389120" y="2695649"/>
            <a:ext cx="137160" cy="118241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10130" y="3656507"/>
            <a:ext cx="2357120" cy="5486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785297" y="3414008"/>
            <a:ext cx="6216713" cy="10178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三月份完成需求分析与设计，四到六月初完成开发与优化。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552034" y="3744896"/>
            <a:ext cx="1779936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时间规划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5400000">
            <a:off x="4389120" y="3877488"/>
            <a:ext cx="137160" cy="118241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310130" y="4838346"/>
            <a:ext cx="2357120" cy="54864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lumMod val="50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785297" y="4595847"/>
            <a:ext cx="6216713" cy="10178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项目成功上线，用户反馈良好，购物效率显著提升。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552034" y="4926735"/>
            <a:ext cx="1779936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成果展示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4389120" y="5059327"/>
            <a:ext cx="137160" cy="118241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项目分工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-19360"/>
            <a:ext cx="12210288" cy="6877359"/>
          </a:xfrm>
          <a:prstGeom prst="rect">
            <a:avLst/>
          </a:prstGeom>
          <a:gradFill>
            <a:gsLst>
              <a:gs pos="0">
                <a:schemeClr val="bg1">
                  <a:alpha val="31038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30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>
            <a:off x="5866194" y="126937"/>
            <a:ext cx="6344092" cy="6747809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56000"/>
                </a:schemeClr>
              </a:gs>
              <a:gs pos="100000">
                <a:schemeClr val="accent1">
                  <a:lumMod val="40000"/>
                  <a:lumOff val="60000"/>
                  <a:alpha val="31673"/>
                </a:schemeClr>
              </a:gs>
            </a:gsLst>
            <a:lin ang="21594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252809" y="824481"/>
            <a:ext cx="2139091" cy="26562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144000" y="5483127"/>
            <a:ext cx="2331148" cy="2679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PowerPoint design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01507" y="424598"/>
            <a:ext cx="5123872" cy="544993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800000">
            <a:off x="4207633" y="4993409"/>
            <a:ext cx="1128923" cy="1200764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3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>
            <a:off x="6368178" y="1690622"/>
            <a:ext cx="395330" cy="420488"/>
          </a:xfrm>
          <a:custGeom>
            <a:avLst/>
            <a:gdLst>
              <a:gd name="connsiteX0" fmla="*/ 0 w 3593901"/>
              <a:gd name="connsiteY0" fmla="*/ 0 h 3822605"/>
              <a:gd name="connsiteX1" fmla="*/ 3570623 w 3593901"/>
              <a:gd name="connsiteY1" fmla="*/ 0 h 3822605"/>
              <a:gd name="connsiteX2" fmla="*/ 3576202 w 3593901"/>
              <a:gd name="connsiteY2" fmla="*/ 43906 h 3822605"/>
              <a:gd name="connsiteX3" fmla="*/ 3593901 w 3593901"/>
              <a:gd name="connsiteY3" fmla="*/ 394418 h 3822605"/>
              <a:gd name="connsiteX4" fmla="*/ 165714 w 3593901"/>
              <a:gd name="connsiteY4" fmla="*/ 3822605 h 3822605"/>
              <a:gd name="connsiteX5" fmla="*/ 0 w 3593901"/>
              <a:gd name="connsiteY5" fmla="*/ 3818415 h 3822605"/>
            </a:gdLst>
            <a:ahLst/>
            <a:cxnLst/>
            <a:rect l="l" t="t" r="r" b="b"/>
            <a:pathLst>
              <a:path w="3593901" h="3822605">
                <a:moveTo>
                  <a:pt x="0" y="0"/>
                </a:moveTo>
                <a:lnTo>
                  <a:pt x="3570623" y="0"/>
                </a:lnTo>
                <a:lnTo>
                  <a:pt x="3576202" y="43906"/>
                </a:lnTo>
                <a:cubicBezTo>
                  <a:pt x="3587906" y="159152"/>
                  <a:pt x="3593901" y="276085"/>
                  <a:pt x="3593901" y="394418"/>
                </a:cubicBezTo>
                <a:cubicBezTo>
                  <a:pt x="3593901" y="2287753"/>
                  <a:pt x="2059049" y="3822605"/>
                  <a:pt x="165714" y="3822605"/>
                </a:cubicBezTo>
                <a:lnTo>
                  <a:pt x="0" y="3818415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3224867" y="5848679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solidFill>
            <a:schemeClr val="accent1"/>
          </a:soli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>
            <a:off x="6118294" y="415212"/>
            <a:ext cx="1672266" cy="549270"/>
          </a:xfrm>
          <a:custGeom>
            <a:avLst/>
            <a:gdLst>
              <a:gd name="connsiteX0" fmla="*/ 64839 w 1108502"/>
              <a:gd name="connsiteY0" fmla="*/ 32419 h 364097"/>
              <a:gd name="connsiteX1" fmla="*/ 32420 w 1108502"/>
              <a:gd name="connsiteY1" fmla="*/ 64839 h 364097"/>
              <a:gd name="connsiteX2" fmla="*/ 0 w 1108502"/>
              <a:gd name="connsiteY2" fmla="*/ 32419 h 364097"/>
              <a:gd name="connsiteX3" fmla="*/ 32420 w 1108502"/>
              <a:gd name="connsiteY3" fmla="*/ 0 h 364097"/>
              <a:gd name="connsiteX4" fmla="*/ 64839 w 1108502"/>
              <a:gd name="connsiteY4" fmla="*/ 32419 h 364097"/>
              <a:gd name="connsiteX5" fmla="*/ 180802 w 1108502"/>
              <a:gd name="connsiteY5" fmla="*/ 1247 h 364097"/>
              <a:gd name="connsiteX6" fmla="*/ 148382 w 1108502"/>
              <a:gd name="connsiteY6" fmla="*/ 33666 h 364097"/>
              <a:gd name="connsiteX7" fmla="*/ 180802 w 1108502"/>
              <a:gd name="connsiteY7" fmla="*/ 66086 h 364097"/>
              <a:gd name="connsiteX8" fmla="*/ 213222 w 1108502"/>
              <a:gd name="connsiteY8" fmla="*/ 33666 h 364097"/>
              <a:gd name="connsiteX9" fmla="*/ 180802 w 1108502"/>
              <a:gd name="connsiteY9" fmla="*/ 1247 h 364097"/>
              <a:gd name="connsiteX10" fmla="*/ 64839 w 1108502"/>
              <a:gd name="connsiteY10" fmla="*/ 182048 h 364097"/>
              <a:gd name="connsiteX11" fmla="*/ 32420 w 1108502"/>
              <a:gd name="connsiteY11" fmla="*/ 149629 h 364097"/>
              <a:gd name="connsiteX12" fmla="*/ 0 w 1108502"/>
              <a:gd name="connsiteY12" fmla="*/ 182048 h 364097"/>
              <a:gd name="connsiteX13" fmla="*/ 32420 w 1108502"/>
              <a:gd name="connsiteY13" fmla="*/ 214468 h 364097"/>
              <a:gd name="connsiteX14" fmla="*/ 64839 w 1108502"/>
              <a:gd name="connsiteY14" fmla="*/ 182048 h 364097"/>
              <a:gd name="connsiteX15" fmla="*/ 330431 w 1108502"/>
              <a:gd name="connsiteY15" fmla="*/ 1247 h 364097"/>
              <a:gd name="connsiteX16" fmla="*/ 298011 w 1108502"/>
              <a:gd name="connsiteY16" fmla="*/ 33666 h 364097"/>
              <a:gd name="connsiteX17" fmla="*/ 330431 w 1108502"/>
              <a:gd name="connsiteY17" fmla="*/ 66086 h 364097"/>
              <a:gd name="connsiteX18" fmla="*/ 362851 w 1108502"/>
              <a:gd name="connsiteY18" fmla="*/ 33666 h 364097"/>
              <a:gd name="connsiteX19" fmla="*/ 330431 w 1108502"/>
              <a:gd name="connsiteY19" fmla="*/ 1247 h 364097"/>
              <a:gd name="connsiteX20" fmla="*/ 480060 w 1108502"/>
              <a:gd name="connsiteY20" fmla="*/ 1247 h 364097"/>
              <a:gd name="connsiteX21" fmla="*/ 447640 w 1108502"/>
              <a:gd name="connsiteY21" fmla="*/ 33666 h 364097"/>
              <a:gd name="connsiteX22" fmla="*/ 480060 w 1108502"/>
              <a:gd name="connsiteY22" fmla="*/ 66086 h 364097"/>
              <a:gd name="connsiteX23" fmla="*/ 512480 w 1108502"/>
              <a:gd name="connsiteY23" fmla="*/ 33666 h 364097"/>
              <a:gd name="connsiteX24" fmla="*/ 480060 w 1108502"/>
              <a:gd name="connsiteY24" fmla="*/ 1247 h 364097"/>
              <a:gd name="connsiteX25" fmla="*/ 628442 w 1108502"/>
              <a:gd name="connsiteY25" fmla="*/ 1247 h 364097"/>
              <a:gd name="connsiteX26" fmla="*/ 596022 w 1108502"/>
              <a:gd name="connsiteY26" fmla="*/ 33666 h 364097"/>
              <a:gd name="connsiteX27" fmla="*/ 628442 w 1108502"/>
              <a:gd name="connsiteY27" fmla="*/ 66086 h 364097"/>
              <a:gd name="connsiteX28" fmla="*/ 660862 w 1108502"/>
              <a:gd name="connsiteY28" fmla="*/ 33666 h 364097"/>
              <a:gd name="connsiteX29" fmla="*/ 628442 w 1108502"/>
              <a:gd name="connsiteY29" fmla="*/ 1247 h 364097"/>
              <a:gd name="connsiteX30" fmla="*/ 778071 w 1108502"/>
              <a:gd name="connsiteY30" fmla="*/ 1247 h 364097"/>
              <a:gd name="connsiteX31" fmla="*/ 745652 w 1108502"/>
              <a:gd name="connsiteY31" fmla="*/ 33666 h 364097"/>
              <a:gd name="connsiteX32" fmla="*/ 778071 w 1108502"/>
              <a:gd name="connsiteY32" fmla="*/ 66086 h 364097"/>
              <a:gd name="connsiteX33" fmla="*/ 810491 w 1108502"/>
              <a:gd name="connsiteY33" fmla="*/ 33666 h 364097"/>
              <a:gd name="connsiteX34" fmla="*/ 778071 w 1108502"/>
              <a:gd name="connsiteY34" fmla="*/ 1247 h 364097"/>
              <a:gd name="connsiteX35" fmla="*/ 926453 w 1108502"/>
              <a:gd name="connsiteY35" fmla="*/ 1247 h 364097"/>
              <a:gd name="connsiteX36" fmla="*/ 894034 w 1108502"/>
              <a:gd name="connsiteY36" fmla="*/ 33666 h 364097"/>
              <a:gd name="connsiteX37" fmla="*/ 926453 w 1108502"/>
              <a:gd name="connsiteY37" fmla="*/ 66086 h 364097"/>
              <a:gd name="connsiteX38" fmla="*/ 958873 w 1108502"/>
              <a:gd name="connsiteY38" fmla="*/ 33666 h 364097"/>
              <a:gd name="connsiteX39" fmla="*/ 926453 w 1108502"/>
              <a:gd name="connsiteY39" fmla="*/ 1247 h 364097"/>
              <a:gd name="connsiteX40" fmla="*/ 1076082 w 1108502"/>
              <a:gd name="connsiteY40" fmla="*/ 1247 h 364097"/>
              <a:gd name="connsiteX41" fmla="*/ 1043663 w 1108502"/>
              <a:gd name="connsiteY41" fmla="*/ 33666 h 364097"/>
              <a:gd name="connsiteX42" fmla="*/ 1076082 w 1108502"/>
              <a:gd name="connsiteY42" fmla="*/ 66086 h 364097"/>
              <a:gd name="connsiteX43" fmla="*/ 1108503 w 1108502"/>
              <a:gd name="connsiteY43" fmla="*/ 33666 h 364097"/>
              <a:gd name="connsiteX44" fmla="*/ 1076082 w 1108502"/>
              <a:gd name="connsiteY44" fmla="*/ 1247 h 364097"/>
              <a:gd name="connsiteX45" fmla="*/ 180802 w 1108502"/>
              <a:gd name="connsiteY45" fmla="*/ 149629 h 364097"/>
              <a:gd name="connsiteX46" fmla="*/ 148382 w 1108502"/>
              <a:gd name="connsiteY46" fmla="*/ 182048 h 364097"/>
              <a:gd name="connsiteX47" fmla="*/ 180802 w 1108502"/>
              <a:gd name="connsiteY47" fmla="*/ 214468 h 364097"/>
              <a:gd name="connsiteX48" fmla="*/ 213222 w 1108502"/>
              <a:gd name="connsiteY48" fmla="*/ 182048 h 364097"/>
              <a:gd name="connsiteX49" fmla="*/ 180802 w 1108502"/>
              <a:gd name="connsiteY49" fmla="*/ 149629 h 364097"/>
              <a:gd name="connsiteX50" fmla="*/ 330431 w 1108502"/>
              <a:gd name="connsiteY50" fmla="*/ 149629 h 364097"/>
              <a:gd name="connsiteX51" fmla="*/ 298011 w 1108502"/>
              <a:gd name="connsiteY51" fmla="*/ 182048 h 364097"/>
              <a:gd name="connsiteX52" fmla="*/ 330431 w 1108502"/>
              <a:gd name="connsiteY52" fmla="*/ 214468 h 364097"/>
              <a:gd name="connsiteX53" fmla="*/ 362851 w 1108502"/>
              <a:gd name="connsiteY53" fmla="*/ 182048 h 364097"/>
              <a:gd name="connsiteX54" fmla="*/ 330431 w 1108502"/>
              <a:gd name="connsiteY54" fmla="*/ 149629 h 364097"/>
              <a:gd name="connsiteX55" fmla="*/ 480060 w 1108502"/>
              <a:gd name="connsiteY55" fmla="*/ 149629 h 364097"/>
              <a:gd name="connsiteX56" fmla="*/ 447640 w 1108502"/>
              <a:gd name="connsiteY56" fmla="*/ 182048 h 364097"/>
              <a:gd name="connsiteX57" fmla="*/ 480060 w 1108502"/>
              <a:gd name="connsiteY57" fmla="*/ 214468 h 364097"/>
              <a:gd name="connsiteX58" fmla="*/ 512480 w 1108502"/>
              <a:gd name="connsiteY58" fmla="*/ 182048 h 364097"/>
              <a:gd name="connsiteX59" fmla="*/ 480060 w 1108502"/>
              <a:gd name="connsiteY59" fmla="*/ 149629 h 364097"/>
              <a:gd name="connsiteX60" fmla="*/ 628442 w 1108502"/>
              <a:gd name="connsiteY60" fmla="*/ 149629 h 364097"/>
              <a:gd name="connsiteX61" fmla="*/ 596022 w 1108502"/>
              <a:gd name="connsiteY61" fmla="*/ 182048 h 364097"/>
              <a:gd name="connsiteX62" fmla="*/ 628442 w 1108502"/>
              <a:gd name="connsiteY62" fmla="*/ 214468 h 364097"/>
              <a:gd name="connsiteX63" fmla="*/ 660862 w 1108502"/>
              <a:gd name="connsiteY63" fmla="*/ 182048 h 364097"/>
              <a:gd name="connsiteX64" fmla="*/ 628442 w 1108502"/>
              <a:gd name="connsiteY64" fmla="*/ 149629 h 364097"/>
              <a:gd name="connsiteX65" fmla="*/ 778071 w 1108502"/>
              <a:gd name="connsiteY65" fmla="*/ 149629 h 364097"/>
              <a:gd name="connsiteX66" fmla="*/ 745652 w 1108502"/>
              <a:gd name="connsiteY66" fmla="*/ 182048 h 364097"/>
              <a:gd name="connsiteX67" fmla="*/ 778071 w 1108502"/>
              <a:gd name="connsiteY67" fmla="*/ 214468 h 364097"/>
              <a:gd name="connsiteX68" fmla="*/ 810491 w 1108502"/>
              <a:gd name="connsiteY68" fmla="*/ 182048 h 364097"/>
              <a:gd name="connsiteX69" fmla="*/ 778071 w 1108502"/>
              <a:gd name="connsiteY69" fmla="*/ 149629 h 364097"/>
              <a:gd name="connsiteX70" fmla="*/ 926453 w 1108502"/>
              <a:gd name="connsiteY70" fmla="*/ 149629 h 364097"/>
              <a:gd name="connsiteX71" fmla="*/ 894034 w 1108502"/>
              <a:gd name="connsiteY71" fmla="*/ 182048 h 364097"/>
              <a:gd name="connsiteX72" fmla="*/ 926453 w 1108502"/>
              <a:gd name="connsiteY72" fmla="*/ 214468 h 364097"/>
              <a:gd name="connsiteX73" fmla="*/ 958873 w 1108502"/>
              <a:gd name="connsiteY73" fmla="*/ 182048 h 364097"/>
              <a:gd name="connsiteX74" fmla="*/ 926453 w 1108502"/>
              <a:gd name="connsiteY74" fmla="*/ 149629 h 364097"/>
              <a:gd name="connsiteX75" fmla="*/ 1076082 w 1108502"/>
              <a:gd name="connsiteY75" fmla="*/ 149629 h 364097"/>
              <a:gd name="connsiteX76" fmla="*/ 1043663 w 1108502"/>
              <a:gd name="connsiteY76" fmla="*/ 182048 h 364097"/>
              <a:gd name="connsiteX77" fmla="*/ 1076082 w 1108502"/>
              <a:gd name="connsiteY77" fmla="*/ 214468 h 364097"/>
              <a:gd name="connsiteX78" fmla="*/ 1108503 w 1108502"/>
              <a:gd name="connsiteY78" fmla="*/ 182048 h 364097"/>
              <a:gd name="connsiteX79" fmla="*/ 1076082 w 1108502"/>
              <a:gd name="connsiteY79" fmla="*/ 149629 h 364097"/>
              <a:gd name="connsiteX80" fmla="*/ 32420 w 1108502"/>
              <a:gd name="connsiteY80" fmla="*/ 299258 h 364097"/>
              <a:gd name="connsiteX81" fmla="*/ 0 w 1108502"/>
              <a:gd name="connsiteY81" fmla="*/ 331678 h 364097"/>
              <a:gd name="connsiteX82" fmla="*/ 32420 w 1108502"/>
              <a:gd name="connsiteY82" fmla="*/ 364097 h 364097"/>
              <a:gd name="connsiteX83" fmla="*/ 64839 w 1108502"/>
              <a:gd name="connsiteY83" fmla="*/ 331678 h 364097"/>
              <a:gd name="connsiteX84" fmla="*/ 32420 w 1108502"/>
              <a:gd name="connsiteY84" fmla="*/ 299258 h 364097"/>
              <a:gd name="connsiteX85" fmla="*/ 180802 w 1108502"/>
              <a:gd name="connsiteY85" fmla="*/ 299258 h 364097"/>
              <a:gd name="connsiteX86" fmla="*/ 148382 w 1108502"/>
              <a:gd name="connsiteY86" fmla="*/ 331678 h 364097"/>
              <a:gd name="connsiteX87" fmla="*/ 180802 w 1108502"/>
              <a:gd name="connsiteY87" fmla="*/ 364097 h 364097"/>
              <a:gd name="connsiteX88" fmla="*/ 213222 w 1108502"/>
              <a:gd name="connsiteY88" fmla="*/ 331678 h 364097"/>
              <a:gd name="connsiteX89" fmla="*/ 180802 w 1108502"/>
              <a:gd name="connsiteY89" fmla="*/ 299258 h 364097"/>
              <a:gd name="connsiteX90" fmla="*/ 330431 w 1108502"/>
              <a:gd name="connsiteY90" fmla="*/ 299258 h 364097"/>
              <a:gd name="connsiteX91" fmla="*/ 298011 w 1108502"/>
              <a:gd name="connsiteY91" fmla="*/ 331678 h 364097"/>
              <a:gd name="connsiteX92" fmla="*/ 330431 w 1108502"/>
              <a:gd name="connsiteY92" fmla="*/ 364097 h 364097"/>
              <a:gd name="connsiteX93" fmla="*/ 362851 w 1108502"/>
              <a:gd name="connsiteY93" fmla="*/ 331678 h 364097"/>
              <a:gd name="connsiteX94" fmla="*/ 330431 w 1108502"/>
              <a:gd name="connsiteY94" fmla="*/ 299258 h 364097"/>
              <a:gd name="connsiteX95" fmla="*/ 480060 w 1108502"/>
              <a:gd name="connsiteY95" fmla="*/ 299258 h 364097"/>
              <a:gd name="connsiteX96" fmla="*/ 447640 w 1108502"/>
              <a:gd name="connsiteY96" fmla="*/ 331678 h 364097"/>
              <a:gd name="connsiteX97" fmla="*/ 480060 w 1108502"/>
              <a:gd name="connsiteY97" fmla="*/ 364097 h 364097"/>
              <a:gd name="connsiteX98" fmla="*/ 512480 w 1108502"/>
              <a:gd name="connsiteY98" fmla="*/ 331678 h 364097"/>
              <a:gd name="connsiteX99" fmla="*/ 480060 w 1108502"/>
              <a:gd name="connsiteY99" fmla="*/ 299258 h 364097"/>
              <a:gd name="connsiteX100" fmla="*/ 628442 w 1108502"/>
              <a:gd name="connsiteY100" fmla="*/ 299258 h 364097"/>
              <a:gd name="connsiteX101" fmla="*/ 596022 w 1108502"/>
              <a:gd name="connsiteY101" fmla="*/ 331678 h 364097"/>
              <a:gd name="connsiteX102" fmla="*/ 628442 w 1108502"/>
              <a:gd name="connsiteY102" fmla="*/ 364097 h 364097"/>
              <a:gd name="connsiteX103" fmla="*/ 660862 w 1108502"/>
              <a:gd name="connsiteY103" fmla="*/ 331678 h 364097"/>
              <a:gd name="connsiteX104" fmla="*/ 628442 w 1108502"/>
              <a:gd name="connsiteY104" fmla="*/ 299258 h 364097"/>
              <a:gd name="connsiteX105" fmla="*/ 778071 w 1108502"/>
              <a:gd name="connsiteY105" fmla="*/ 299258 h 364097"/>
              <a:gd name="connsiteX106" fmla="*/ 745652 w 1108502"/>
              <a:gd name="connsiteY106" fmla="*/ 331678 h 364097"/>
              <a:gd name="connsiteX107" fmla="*/ 778071 w 1108502"/>
              <a:gd name="connsiteY107" fmla="*/ 364097 h 364097"/>
              <a:gd name="connsiteX108" fmla="*/ 810491 w 1108502"/>
              <a:gd name="connsiteY108" fmla="*/ 331678 h 364097"/>
              <a:gd name="connsiteX109" fmla="*/ 778071 w 1108502"/>
              <a:gd name="connsiteY109" fmla="*/ 299258 h 364097"/>
              <a:gd name="connsiteX110" fmla="*/ 926453 w 1108502"/>
              <a:gd name="connsiteY110" fmla="*/ 299258 h 364097"/>
              <a:gd name="connsiteX111" fmla="*/ 894034 w 1108502"/>
              <a:gd name="connsiteY111" fmla="*/ 331678 h 364097"/>
              <a:gd name="connsiteX112" fmla="*/ 926453 w 1108502"/>
              <a:gd name="connsiteY112" fmla="*/ 364097 h 364097"/>
              <a:gd name="connsiteX113" fmla="*/ 958873 w 1108502"/>
              <a:gd name="connsiteY113" fmla="*/ 331678 h 364097"/>
              <a:gd name="connsiteX114" fmla="*/ 926453 w 1108502"/>
              <a:gd name="connsiteY114" fmla="*/ 299258 h 364097"/>
              <a:gd name="connsiteX115" fmla="*/ 1076082 w 1108502"/>
              <a:gd name="connsiteY115" fmla="*/ 299258 h 364097"/>
              <a:gd name="connsiteX116" fmla="*/ 1043663 w 1108502"/>
              <a:gd name="connsiteY116" fmla="*/ 331678 h 364097"/>
              <a:gd name="connsiteX117" fmla="*/ 1076082 w 1108502"/>
              <a:gd name="connsiteY117" fmla="*/ 364097 h 364097"/>
              <a:gd name="connsiteX118" fmla="*/ 1108503 w 1108502"/>
              <a:gd name="connsiteY118" fmla="*/ 331678 h 364097"/>
              <a:gd name="connsiteX119" fmla="*/ 1076082 w 1108502"/>
              <a:gd name="connsiteY119" fmla="*/ 299258 h 364097"/>
            </a:gdLst>
            <a:ahLst/>
            <a:cxnLst/>
            <a:rect l="l" t="t" r="r" b="b"/>
            <a:pathLst>
              <a:path w="1108502" h="364097">
                <a:moveTo>
                  <a:pt x="64839" y="32419"/>
                </a:moveTo>
                <a:cubicBezTo>
                  <a:pt x="64839" y="49876"/>
                  <a:pt x="49876" y="64839"/>
                  <a:pt x="32420" y="64839"/>
                </a:cubicBezTo>
                <a:cubicBezTo>
                  <a:pt x="14963" y="64839"/>
                  <a:pt x="0" y="49876"/>
                  <a:pt x="0" y="32419"/>
                </a:cubicBezTo>
                <a:cubicBezTo>
                  <a:pt x="0" y="14963"/>
                  <a:pt x="14963" y="0"/>
                  <a:pt x="32420" y="0"/>
                </a:cubicBezTo>
                <a:cubicBezTo>
                  <a:pt x="49876" y="1247"/>
                  <a:pt x="64839" y="14963"/>
                  <a:pt x="64839" y="32419"/>
                </a:cubicBezTo>
                <a:close/>
                <a:moveTo>
                  <a:pt x="180802" y="1247"/>
                </a:moveTo>
                <a:cubicBezTo>
                  <a:pt x="163345" y="1247"/>
                  <a:pt x="148382" y="16210"/>
                  <a:pt x="148382" y="33666"/>
                </a:cubicBezTo>
                <a:cubicBezTo>
                  <a:pt x="148382" y="51123"/>
                  <a:pt x="163345" y="66086"/>
                  <a:pt x="180802" y="66086"/>
                </a:cubicBezTo>
                <a:cubicBezTo>
                  <a:pt x="198258" y="66086"/>
                  <a:pt x="213222" y="51123"/>
                  <a:pt x="213222" y="33666"/>
                </a:cubicBezTo>
                <a:cubicBezTo>
                  <a:pt x="213222" y="14963"/>
                  <a:pt x="199505" y="1247"/>
                  <a:pt x="180802" y="1247"/>
                </a:cubicBezTo>
                <a:close/>
                <a:moveTo>
                  <a:pt x="64839" y="182048"/>
                </a:moveTo>
                <a:cubicBezTo>
                  <a:pt x="64839" y="164592"/>
                  <a:pt x="49876" y="149629"/>
                  <a:pt x="32420" y="149629"/>
                </a:cubicBezTo>
                <a:cubicBezTo>
                  <a:pt x="14963" y="149629"/>
                  <a:pt x="0" y="164592"/>
                  <a:pt x="0" y="182048"/>
                </a:cubicBezTo>
                <a:cubicBezTo>
                  <a:pt x="0" y="199505"/>
                  <a:pt x="14963" y="214468"/>
                  <a:pt x="32420" y="214468"/>
                </a:cubicBezTo>
                <a:cubicBezTo>
                  <a:pt x="49876" y="214468"/>
                  <a:pt x="64839" y="199505"/>
                  <a:pt x="64839" y="182048"/>
                </a:cubicBezTo>
                <a:close/>
                <a:moveTo>
                  <a:pt x="330431" y="1247"/>
                </a:moveTo>
                <a:cubicBezTo>
                  <a:pt x="312974" y="1247"/>
                  <a:pt x="298011" y="16210"/>
                  <a:pt x="298011" y="33666"/>
                </a:cubicBezTo>
                <a:cubicBezTo>
                  <a:pt x="298011" y="51123"/>
                  <a:pt x="312974" y="66086"/>
                  <a:pt x="330431" y="66086"/>
                </a:cubicBezTo>
                <a:cubicBezTo>
                  <a:pt x="347888" y="66086"/>
                  <a:pt x="362851" y="51123"/>
                  <a:pt x="362851" y="33666"/>
                </a:cubicBezTo>
                <a:cubicBezTo>
                  <a:pt x="362851" y="14963"/>
                  <a:pt x="347888" y="1247"/>
                  <a:pt x="330431" y="1247"/>
                </a:cubicBezTo>
                <a:close/>
                <a:moveTo>
                  <a:pt x="480060" y="1247"/>
                </a:moveTo>
                <a:cubicBezTo>
                  <a:pt x="462603" y="1247"/>
                  <a:pt x="447640" y="16210"/>
                  <a:pt x="447640" y="33666"/>
                </a:cubicBezTo>
                <a:cubicBezTo>
                  <a:pt x="447640" y="51123"/>
                  <a:pt x="462603" y="66086"/>
                  <a:pt x="480060" y="66086"/>
                </a:cubicBezTo>
                <a:cubicBezTo>
                  <a:pt x="497517" y="66086"/>
                  <a:pt x="512480" y="51123"/>
                  <a:pt x="512480" y="33666"/>
                </a:cubicBezTo>
                <a:cubicBezTo>
                  <a:pt x="511233" y="14963"/>
                  <a:pt x="497517" y="1247"/>
                  <a:pt x="480060" y="1247"/>
                </a:cubicBezTo>
                <a:close/>
                <a:moveTo>
                  <a:pt x="628442" y="1247"/>
                </a:moveTo>
                <a:cubicBezTo>
                  <a:pt x="610985" y="1247"/>
                  <a:pt x="596022" y="16210"/>
                  <a:pt x="596022" y="33666"/>
                </a:cubicBezTo>
                <a:cubicBezTo>
                  <a:pt x="596022" y="51123"/>
                  <a:pt x="610985" y="66086"/>
                  <a:pt x="628442" y="66086"/>
                </a:cubicBezTo>
                <a:cubicBezTo>
                  <a:pt x="645899" y="66086"/>
                  <a:pt x="660862" y="51123"/>
                  <a:pt x="660862" y="33666"/>
                </a:cubicBezTo>
                <a:cubicBezTo>
                  <a:pt x="660862" y="14963"/>
                  <a:pt x="645899" y="1247"/>
                  <a:pt x="628442" y="1247"/>
                </a:cubicBezTo>
                <a:close/>
                <a:moveTo>
                  <a:pt x="778071" y="1247"/>
                </a:moveTo>
                <a:cubicBezTo>
                  <a:pt x="760615" y="1247"/>
                  <a:pt x="745652" y="16210"/>
                  <a:pt x="745652" y="33666"/>
                </a:cubicBezTo>
                <a:cubicBezTo>
                  <a:pt x="745652" y="51123"/>
                  <a:pt x="760615" y="66086"/>
                  <a:pt x="778071" y="66086"/>
                </a:cubicBezTo>
                <a:cubicBezTo>
                  <a:pt x="795528" y="66086"/>
                  <a:pt x="810491" y="51123"/>
                  <a:pt x="810491" y="33666"/>
                </a:cubicBezTo>
                <a:cubicBezTo>
                  <a:pt x="809244" y="14963"/>
                  <a:pt x="795528" y="1247"/>
                  <a:pt x="778071" y="1247"/>
                </a:cubicBezTo>
                <a:close/>
                <a:moveTo>
                  <a:pt x="926453" y="1247"/>
                </a:moveTo>
                <a:cubicBezTo>
                  <a:pt x="908997" y="1247"/>
                  <a:pt x="894034" y="16210"/>
                  <a:pt x="894034" y="33666"/>
                </a:cubicBezTo>
                <a:cubicBezTo>
                  <a:pt x="894034" y="51123"/>
                  <a:pt x="908997" y="66086"/>
                  <a:pt x="926453" y="66086"/>
                </a:cubicBezTo>
                <a:cubicBezTo>
                  <a:pt x="943910" y="66086"/>
                  <a:pt x="958873" y="51123"/>
                  <a:pt x="958873" y="33666"/>
                </a:cubicBezTo>
                <a:cubicBezTo>
                  <a:pt x="958873" y="14963"/>
                  <a:pt x="943910" y="1247"/>
                  <a:pt x="926453" y="1247"/>
                </a:cubicBezTo>
                <a:close/>
                <a:moveTo>
                  <a:pt x="1076082" y="1247"/>
                </a:moveTo>
                <a:cubicBezTo>
                  <a:pt x="1058626" y="1247"/>
                  <a:pt x="1043663" y="16210"/>
                  <a:pt x="1043663" y="33666"/>
                </a:cubicBezTo>
                <a:cubicBezTo>
                  <a:pt x="1043663" y="51123"/>
                  <a:pt x="1058626" y="66086"/>
                  <a:pt x="1076082" y="66086"/>
                </a:cubicBezTo>
                <a:cubicBezTo>
                  <a:pt x="1093539" y="66086"/>
                  <a:pt x="1108503" y="51123"/>
                  <a:pt x="1108503" y="33666"/>
                </a:cubicBezTo>
                <a:cubicBezTo>
                  <a:pt x="1107255" y="14963"/>
                  <a:pt x="1093539" y="1247"/>
                  <a:pt x="1076082" y="1247"/>
                </a:cubicBezTo>
                <a:close/>
                <a:moveTo>
                  <a:pt x="180802" y="149629"/>
                </a:moveTo>
                <a:cubicBezTo>
                  <a:pt x="163345" y="149629"/>
                  <a:pt x="148382" y="164592"/>
                  <a:pt x="148382" y="182048"/>
                </a:cubicBezTo>
                <a:cubicBezTo>
                  <a:pt x="148382" y="199505"/>
                  <a:pt x="163345" y="214468"/>
                  <a:pt x="180802" y="214468"/>
                </a:cubicBezTo>
                <a:cubicBezTo>
                  <a:pt x="198258" y="214468"/>
                  <a:pt x="213222" y="199505"/>
                  <a:pt x="213222" y="182048"/>
                </a:cubicBezTo>
                <a:cubicBezTo>
                  <a:pt x="213222" y="164592"/>
                  <a:pt x="199505" y="149629"/>
                  <a:pt x="180802" y="149629"/>
                </a:cubicBezTo>
                <a:close/>
                <a:moveTo>
                  <a:pt x="330431" y="149629"/>
                </a:moveTo>
                <a:cubicBezTo>
                  <a:pt x="312974" y="149629"/>
                  <a:pt x="298011" y="164592"/>
                  <a:pt x="298011" y="182048"/>
                </a:cubicBezTo>
                <a:cubicBezTo>
                  <a:pt x="298011" y="199505"/>
                  <a:pt x="312974" y="214468"/>
                  <a:pt x="330431" y="214468"/>
                </a:cubicBezTo>
                <a:cubicBezTo>
                  <a:pt x="347888" y="214468"/>
                  <a:pt x="362851" y="199505"/>
                  <a:pt x="362851" y="182048"/>
                </a:cubicBezTo>
                <a:cubicBezTo>
                  <a:pt x="362851" y="164592"/>
                  <a:pt x="347888" y="149629"/>
                  <a:pt x="330431" y="149629"/>
                </a:cubicBezTo>
                <a:close/>
                <a:moveTo>
                  <a:pt x="480060" y="149629"/>
                </a:moveTo>
                <a:cubicBezTo>
                  <a:pt x="462603" y="149629"/>
                  <a:pt x="447640" y="164592"/>
                  <a:pt x="447640" y="182048"/>
                </a:cubicBezTo>
                <a:cubicBezTo>
                  <a:pt x="447640" y="199505"/>
                  <a:pt x="462603" y="214468"/>
                  <a:pt x="480060" y="214468"/>
                </a:cubicBezTo>
                <a:cubicBezTo>
                  <a:pt x="497517" y="214468"/>
                  <a:pt x="512480" y="199505"/>
                  <a:pt x="512480" y="182048"/>
                </a:cubicBezTo>
                <a:cubicBezTo>
                  <a:pt x="512480" y="164592"/>
                  <a:pt x="497517" y="149629"/>
                  <a:pt x="480060" y="149629"/>
                </a:cubicBezTo>
                <a:close/>
                <a:moveTo>
                  <a:pt x="628442" y="149629"/>
                </a:moveTo>
                <a:cubicBezTo>
                  <a:pt x="610985" y="149629"/>
                  <a:pt x="596022" y="164592"/>
                  <a:pt x="596022" y="182048"/>
                </a:cubicBezTo>
                <a:cubicBezTo>
                  <a:pt x="596022" y="199505"/>
                  <a:pt x="610985" y="214468"/>
                  <a:pt x="628442" y="214468"/>
                </a:cubicBezTo>
                <a:cubicBezTo>
                  <a:pt x="645899" y="214468"/>
                  <a:pt x="660862" y="199505"/>
                  <a:pt x="660862" y="182048"/>
                </a:cubicBezTo>
                <a:cubicBezTo>
                  <a:pt x="660862" y="164592"/>
                  <a:pt x="645899" y="149629"/>
                  <a:pt x="628442" y="149629"/>
                </a:cubicBezTo>
                <a:close/>
                <a:moveTo>
                  <a:pt x="778071" y="149629"/>
                </a:moveTo>
                <a:cubicBezTo>
                  <a:pt x="760615" y="149629"/>
                  <a:pt x="745652" y="164592"/>
                  <a:pt x="745652" y="182048"/>
                </a:cubicBezTo>
                <a:cubicBezTo>
                  <a:pt x="745652" y="199505"/>
                  <a:pt x="760615" y="214468"/>
                  <a:pt x="778071" y="214468"/>
                </a:cubicBezTo>
                <a:cubicBezTo>
                  <a:pt x="795528" y="214468"/>
                  <a:pt x="810491" y="199505"/>
                  <a:pt x="810491" y="182048"/>
                </a:cubicBezTo>
                <a:cubicBezTo>
                  <a:pt x="810491" y="164592"/>
                  <a:pt x="795528" y="149629"/>
                  <a:pt x="778071" y="149629"/>
                </a:cubicBezTo>
                <a:close/>
                <a:moveTo>
                  <a:pt x="926453" y="149629"/>
                </a:moveTo>
                <a:cubicBezTo>
                  <a:pt x="908997" y="149629"/>
                  <a:pt x="894034" y="164592"/>
                  <a:pt x="894034" y="182048"/>
                </a:cubicBezTo>
                <a:cubicBezTo>
                  <a:pt x="894034" y="199505"/>
                  <a:pt x="908997" y="214468"/>
                  <a:pt x="926453" y="214468"/>
                </a:cubicBezTo>
                <a:cubicBezTo>
                  <a:pt x="943910" y="214468"/>
                  <a:pt x="958873" y="199505"/>
                  <a:pt x="958873" y="182048"/>
                </a:cubicBezTo>
                <a:cubicBezTo>
                  <a:pt x="958873" y="164592"/>
                  <a:pt x="943910" y="149629"/>
                  <a:pt x="926453" y="149629"/>
                </a:cubicBezTo>
                <a:close/>
                <a:moveTo>
                  <a:pt x="1076082" y="149629"/>
                </a:moveTo>
                <a:cubicBezTo>
                  <a:pt x="1058626" y="149629"/>
                  <a:pt x="1043663" y="164592"/>
                  <a:pt x="1043663" y="182048"/>
                </a:cubicBezTo>
                <a:cubicBezTo>
                  <a:pt x="1043663" y="199505"/>
                  <a:pt x="1058626" y="214468"/>
                  <a:pt x="1076082" y="214468"/>
                </a:cubicBezTo>
                <a:cubicBezTo>
                  <a:pt x="1093539" y="214468"/>
                  <a:pt x="1108503" y="199505"/>
                  <a:pt x="1108503" y="182048"/>
                </a:cubicBezTo>
                <a:cubicBezTo>
                  <a:pt x="1108503" y="164592"/>
                  <a:pt x="1093539" y="149629"/>
                  <a:pt x="1076082" y="149629"/>
                </a:cubicBezTo>
                <a:close/>
                <a:moveTo>
                  <a:pt x="32420" y="299258"/>
                </a:moveTo>
                <a:cubicBezTo>
                  <a:pt x="14963" y="299258"/>
                  <a:pt x="0" y="314221"/>
                  <a:pt x="0" y="331678"/>
                </a:cubicBezTo>
                <a:cubicBezTo>
                  <a:pt x="0" y="349135"/>
                  <a:pt x="14963" y="364097"/>
                  <a:pt x="32420" y="364097"/>
                </a:cubicBezTo>
                <a:cubicBezTo>
                  <a:pt x="49876" y="364097"/>
                  <a:pt x="64839" y="349135"/>
                  <a:pt x="64839" y="331678"/>
                </a:cubicBezTo>
                <a:cubicBezTo>
                  <a:pt x="64839" y="314221"/>
                  <a:pt x="49876" y="299258"/>
                  <a:pt x="32420" y="299258"/>
                </a:cubicBezTo>
                <a:close/>
                <a:moveTo>
                  <a:pt x="180802" y="299258"/>
                </a:moveTo>
                <a:cubicBezTo>
                  <a:pt x="163345" y="299258"/>
                  <a:pt x="148382" y="314221"/>
                  <a:pt x="148382" y="331678"/>
                </a:cubicBezTo>
                <a:cubicBezTo>
                  <a:pt x="148382" y="349135"/>
                  <a:pt x="163345" y="364097"/>
                  <a:pt x="180802" y="364097"/>
                </a:cubicBezTo>
                <a:cubicBezTo>
                  <a:pt x="198258" y="364097"/>
                  <a:pt x="213222" y="349135"/>
                  <a:pt x="213222" y="331678"/>
                </a:cubicBezTo>
                <a:cubicBezTo>
                  <a:pt x="213222" y="314221"/>
                  <a:pt x="199505" y="299258"/>
                  <a:pt x="180802" y="299258"/>
                </a:cubicBezTo>
                <a:close/>
                <a:moveTo>
                  <a:pt x="330431" y="299258"/>
                </a:moveTo>
                <a:cubicBezTo>
                  <a:pt x="312974" y="299258"/>
                  <a:pt x="298011" y="314221"/>
                  <a:pt x="298011" y="331678"/>
                </a:cubicBezTo>
                <a:cubicBezTo>
                  <a:pt x="298011" y="349135"/>
                  <a:pt x="312974" y="364097"/>
                  <a:pt x="330431" y="364097"/>
                </a:cubicBezTo>
                <a:cubicBezTo>
                  <a:pt x="347888" y="364097"/>
                  <a:pt x="362851" y="349135"/>
                  <a:pt x="362851" y="331678"/>
                </a:cubicBezTo>
                <a:cubicBezTo>
                  <a:pt x="362851" y="314221"/>
                  <a:pt x="347888" y="299258"/>
                  <a:pt x="330431" y="299258"/>
                </a:cubicBezTo>
                <a:close/>
                <a:moveTo>
                  <a:pt x="480060" y="299258"/>
                </a:moveTo>
                <a:cubicBezTo>
                  <a:pt x="462603" y="299258"/>
                  <a:pt x="447640" y="314221"/>
                  <a:pt x="447640" y="331678"/>
                </a:cubicBezTo>
                <a:cubicBezTo>
                  <a:pt x="447640" y="349135"/>
                  <a:pt x="462603" y="364097"/>
                  <a:pt x="480060" y="364097"/>
                </a:cubicBezTo>
                <a:cubicBezTo>
                  <a:pt x="497517" y="364097"/>
                  <a:pt x="512480" y="349135"/>
                  <a:pt x="512480" y="331678"/>
                </a:cubicBezTo>
                <a:cubicBezTo>
                  <a:pt x="512480" y="314221"/>
                  <a:pt x="497517" y="299258"/>
                  <a:pt x="480060" y="299258"/>
                </a:cubicBezTo>
                <a:close/>
                <a:moveTo>
                  <a:pt x="628442" y="299258"/>
                </a:moveTo>
                <a:cubicBezTo>
                  <a:pt x="610985" y="299258"/>
                  <a:pt x="596022" y="314221"/>
                  <a:pt x="596022" y="331678"/>
                </a:cubicBezTo>
                <a:cubicBezTo>
                  <a:pt x="596022" y="349135"/>
                  <a:pt x="610985" y="364097"/>
                  <a:pt x="628442" y="364097"/>
                </a:cubicBezTo>
                <a:cubicBezTo>
                  <a:pt x="645899" y="364097"/>
                  <a:pt x="660862" y="349135"/>
                  <a:pt x="660862" y="331678"/>
                </a:cubicBezTo>
                <a:cubicBezTo>
                  <a:pt x="660862" y="314221"/>
                  <a:pt x="645899" y="299258"/>
                  <a:pt x="628442" y="299258"/>
                </a:cubicBezTo>
                <a:close/>
                <a:moveTo>
                  <a:pt x="778071" y="299258"/>
                </a:moveTo>
                <a:cubicBezTo>
                  <a:pt x="760615" y="299258"/>
                  <a:pt x="745652" y="314221"/>
                  <a:pt x="745652" y="331678"/>
                </a:cubicBezTo>
                <a:cubicBezTo>
                  <a:pt x="745652" y="349135"/>
                  <a:pt x="760615" y="364097"/>
                  <a:pt x="778071" y="364097"/>
                </a:cubicBezTo>
                <a:cubicBezTo>
                  <a:pt x="795528" y="364097"/>
                  <a:pt x="810491" y="349135"/>
                  <a:pt x="810491" y="331678"/>
                </a:cubicBezTo>
                <a:cubicBezTo>
                  <a:pt x="810491" y="314221"/>
                  <a:pt x="795528" y="299258"/>
                  <a:pt x="778071" y="299258"/>
                </a:cubicBezTo>
                <a:close/>
                <a:moveTo>
                  <a:pt x="926453" y="299258"/>
                </a:moveTo>
                <a:cubicBezTo>
                  <a:pt x="908997" y="299258"/>
                  <a:pt x="894034" y="314221"/>
                  <a:pt x="894034" y="331678"/>
                </a:cubicBezTo>
                <a:cubicBezTo>
                  <a:pt x="894034" y="349135"/>
                  <a:pt x="908997" y="364097"/>
                  <a:pt x="926453" y="364097"/>
                </a:cubicBezTo>
                <a:cubicBezTo>
                  <a:pt x="943910" y="364097"/>
                  <a:pt x="958873" y="349135"/>
                  <a:pt x="958873" y="331678"/>
                </a:cubicBezTo>
                <a:cubicBezTo>
                  <a:pt x="958873" y="314221"/>
                  <a:pt x="943910" y="299258"/>
                  <a:pt x="926453" y="299258"/>
                </a:cubicBezTo>
                <a:close/>
                <a:moveTo>
                  <a:pt x="1076082" y="299258"/>
                </a:moveTo>
                <a:cubicBezTo>
                  <a:pt x="1058626" y="299258"/>
                  <a:pt x="1043663" y="314221"/>
                  <a:pt x="1043663" y="331678"/>
                </a:cubicBezTo>
                <a:cubicBezTo>
                  <a:pt x="1043663" y="349135"/>
                  <a:pt x="1058626" y="364097"/>
                  <a:pt x="1076082" y="364097"/>
                </a:cubicBezTo>
                <a:cubicBezTo>
                  <a:pt x="1093539" y="364097"/>
                  <a:pt x="1108503" y="349135"/>
                  <a:pt x="1108503" y="331678"/>
                </a:cubicBezTo>
                <a:cubicBezTo>
                  <a:pt x="1108503" y="314221"/>
                  <a:pt x="1093539" y="299258"/>
                  <a:pt x="1076082" y="299258"/>
                </a:cubicBezTo>
                <a:close/>
              </a:path>
            </a:pathLst>
          </a:custGeom>
          <a:gradFill>
            <a:gsLst>
              <a:gs pos="11000">
                <a:schemeClr val="accent1">
                  <a:lumMod val="40000"/>
                  <a:lumOff val="60000"/>
                  <a:alpha val="23000"/>
                </a:schemeClr>
              </a:gs>
              <a:gs pos="100000">
                <a:schemeClr val="accent1">
                  <a:alpha val="16000"/>
                </a:schemeClr>
              </a:gs>
            </a:gsLst>
            <a:lin ang="5400000" scaled="0"/>
          </a:gradFill>
          <a:ln w="12468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192557" y="3433011"/>
            <a:ext cx="5322264" cy="19571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核心功能模块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446439" y="2243781"/>
            <a:ext cx="2703140" cy="10754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Part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679276" y="941057"/>
            <a:ext cx="1772100" cy="23781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59AAF2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02</a:t>
            </a:r>
            <a:endParaRPr kumimoji="1" lang="zh-CN" altLang="en-US"/>
          </a:p>
        </p:txBody>
      </p:sp>
      <p:cxnSp>
        <p:nvCxnSpPr>
          <p:cNvPr id="15" name="标题 1"/>
          <p:cNvCxnSpPr/>
          <p:nvPr/>
        </p:nvCxnSpPr>
        <p:spPr>
          <a:xfrm flipH="1">
            <a:off x="6340643" y="5617111"/>
            <a:ext cx="2899610" cy="0"/>
          </a:xfrm>
          <a:prstGeom prst="straightConnector1">
            <a:avLst/>
          </a:prstGeom>
          <a:noFill/>
          <a:ln w="19050" cap="sq">
            <a:solidFill>
              <a:schemeClr val="accent1"/>
            </a:solidFill>
            <a:prstDash val="solid"/>
            <a:miter/>
            <a:tailEnd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75759" y="1541704"/>
            <a:ext cx="3364713" cy="4577977"/>
          </a:xfrm>
          <a:prstGeom prst="roundRect">
            <a:avLst>
              <a:gd name="adj" fmla="val 71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80301" y="2854825"/>
            <a:ext cx="2974578" cy="30811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支持手机号、邮箱、第三方账号注册登录，登录时需验证码验证，可记住密码。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23030" y="2328455"/>
            <a:ext cx="3063660" cy="3971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168475" y="1556123"/>
            <a:ext cx="3364712" cy="4577977"/>
          </a:xfrm>
          <a:prstGeom prst="roundRect">
            <a:avLst>
              <a:gd name="adj" fmla="val 71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63543" y="2869244"/>
            <a:ext cx="2974578" cy="30811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加入、修改数量、删除、清空购物车，支持全选、反选，操作便捷。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76854" y="1556123"/>
            <a:ext cx="3364712" cy="4577977"/>
          </a:xfrm>
          <a:prstGeom prst="roundRect">
            <a:avLst>
              <a:gd name="adj" fmla="val 71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71922" y="2869244"/>
            <a:ext cx="2974578" cy="30811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首页展示热门、新品、限时折扣等推荐商品，支持按分类、价格等筛选排序。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24125" y="2328455"/>
            <a:ext cx="3063660" cy="3971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74387" y="2328456"/>
            <a:ext cx="3169646" cy="39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商品浏览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315746" y="2328455"/>
            <a:ext cx="3063660" cy="3971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66008" y="2328456"/>
            <a:ext cx="3169646" cy="39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购物车管理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23030" y="2328456"/>
            <a:ext cx="3063660" cy="39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注册登录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978395" y="1184892"/>
            <a:ext cx="978390" cy="978390"/>
          </a:xfrm>
          <a:prstGeom prst="ellipse">
            <a:avLst/>
          </a:prstGeom>
          <a:solidFill>
            <a:schemeClr val="accent2"/>
          </a:solidFill>
          <a:ln w="7620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2224454" y="1430951"/>
            <a:ext cx="486271" cy="486271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5670016" y="1196175"/>
            <a:ext cx="978390" cy="978390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 flipV="1">
            <a:off x="5914428" y="1448484"/>
            <a:ext cx="489566" cy="473772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9361637" y="1212518"/>
            <a:ext cx="978390" cy="978390"/>
          </a:xfrm>
          <a:prstGeom prst="ellipse">
            <a:avLst/>
          </a:prstGeom>
          <a:solidFill>
            <a:schemeClr val="accent2"/>
          </a:solidFill>
          <a:ln w="7620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598637" y="1468414"/>
            <a:ext cx="504390" cy="46659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用户功能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8288" y="0"/>
            <a:ext cx="12228576" cy="6858000"/>
          </a:xfrm>
          <a:prstGeom prst="rect">
            <a:avLst/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899446"/>
            <a:ext cx="3465508" cy="3465508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28678" y="1962204"/>
            <a:ext cx="3339992" cy="3339992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800216" y="2066795"/>
            <a:ext cx="153405" cy="15340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70389" y="3073677"/>
            <a:ext cx="2754275" cy="1840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添加、编辑、下架、删除商品，填写商品详细信息，操作简单高效。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356896" y="1899446"/>
            <a:ext cx="3465508" cy="3465508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25174" y="1962204"/>
            <a:ext cx="3339992" cy="3339992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496712" y="2066795"/>
            <a:ext cx="153405" cy="15340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66885" y="3073677"/>
            <a:ext cx="2754275" cy="1840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查看订单列表，处理待发货、退款、售后申请等，流程清晰。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70390" y="2324704"/>
            <a:ext cx="2734750" cy="661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商品管理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66887" y="2324704"/>
            <a:ext cx="2734750" cy="661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订单处理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053392" y="1899446"/>
            <a:ext cx="3465508" cy="3465508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21670" y="1962204"/>
            <a:ext cx="3339992" cy="3339992"/>
          </a:xfrm>
          <a:prstGeom prst="teardrop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1193208" y="2066795"/>
            <a:ext cx="153405" cy="15340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463381" y="3073677"/>
            <a:ext cx="2754275" cy="18400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查看销售数据报表，分析商品销售、用户行为等数据，辅助决策。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63382" y="2324704"/>
            <a:ext cx="2734750" cy="6618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F6FC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数据分析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15760" y="26928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889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商家功能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313909" y="260648"/>
            <a:ext cx="432582" cy="432583"/>
          </a:xfrm>
          <a:prstGeom prst="blockArc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 flipH="1">
            <a:off x="270651" y="416378"/>
            <a:ext cx="432582" cy="432583"/>
          </a:xfrm>
          <a:prstGeom prst="blockArc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95901" y="267128"/>
            <a:ext cx="82193" cy="8219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F6FC6"/>
      </a:accent3>
      <a:accent4>
        <a:srgbClr val="009DD9"/>
      </a:accent4>
      <a:accent5>
        <a:srgbClr val="0F6FC6"/>
      </a:accent5>
      <a:accent6>
        <a:srgbClr val="009DD9"/>
      </a:accent6>
      <a:hlink>
        <a:srgbClr val="F49100"/>
      </a:hlink>
      <a:folHlink>
        <a:srgbClr val="85DFD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498</Words>
  <Application>Microsoft Office PowerPoint</Application>
  <PresentationFormat>宽屏</PresentationFormat>
  <Paragraphs>152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OPPOSans B</vt:lpstr>
      <vt:lpstr>Arial</vt:lpstr>
      <vt:lpstr>OPPOSans H</vt:lpstr>
      <vt:lpstr>Source Han Sans</vt:lpstr>
      <vt:lpstr>华文琥珀</vt:lpstr>
      <vt:lpstr>Source Han Sans CN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欣凯 郭</cp:lastModifiedBy>
  <cp:revision>1</cp:revision>
  <dcterms:modified xsi:type="dcterms:W3CDTF">2025-06-07T08:51:00Z</dcterms:modified>
</cp:coreProperties>
</file>